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01"/>
  </p:notesMasterIdLst>
  <p:sldIdLst>
    <p:sldId id="256" r:id="rId2"/>
    <p:sldId id="257" r:id="rId3"/>
    <p:sldId id="291" r:id="rId4"/>
    <p:sldId id="281" r:id="rId5"/>
    <p:sldId id="295" r:id="rId6"/>
    <p:sldId id="323" r:id="rId7"/>
    <p:sldId id="324" r:id="rId8"/>
    <p:sldId id="325" r:id="rId9"/>
    <p:sldId id="420" r:id="rId10"/>
    <p:sldId id="421" r:id="rId11"/>
    <p:sldId id="422" r:id="rId12"/>
    <p:sldId id="423" r:id="rId13"/>
    <p:sldId id="372" r:id="rId14"/>
    <p:sldId id="376" r:id="rId15"/>
    <p:sldId id="373" r:id="rId16"/>
    <p:sldId id="424" r:id="rId17"/>
    <p:sldId id="427" r:id="rId18"/>
    <p:sldId id="425" r:id="rId19"/>
    <p:sldId id="426" r:id="rId20"/>
    <p:sldId id="297" r:id="rId21"/>
    <p:sldId id="326" r:id="rId22"/>
    <p:sldId id="377" r:id="rId23"/>
    <p:sldId id="330" r:id="rId24"/>
    <p:sldId id="378" r:id="rId25"/>
    <p:sldId id="379" r:id="rId26"/>
    <p:sldId id="380" r:id="rId27"/>
    <p:sldId id="381" r:id="rId28"/>
    <p:sldId id="382" r:id="rId29"/>
    <p:sldId id="332" r:id="rId30"/>
    <p:sldId id="384" r:id="rId31"/>
    <p:sldId id="434" r:id="rId32"/>
    <p:sldId id="428" r:id="rId33"/>
    <p:sldId id="429" r:id="rId34"/>
    <p:sldId id="430" r:id="rId35"/>
    <p:sldId id="433" r:id="rId36"/>
    <p:sldId id="386" r:id="rId37"/>
    <p:sldId id="566" r:id="rId38"/>
    <p:sldId id="432" r:id="rId39"/>
    <p:sldId id="435" r:id="rId40"/>
    <p:sldId id="322" r:id="rId41"/>
    <p:sldId id="296" r:id="rId42"/>
    <p:sldId id="312" r:id="rId43"/>
    <p:sldId id="439" r:id="rId44"/>
    <p:sldId id="450" r:id="rId45"/>
    <p:sldId id="461" r:id="rId46"/>
    <p:sldId id="464" r:id="rId47"/>
    <p:sldId id="483" r:id="rId48"/>
    <p:sldId id="511" r:id="rId49"/>
    <p:sldId id="512" r:id="rId50"/>
    <p:sldId id="437" r:id="rId51"/>
    <p:sldId id="513" r:id="rId52"/>
    <p:sldId id="514" r:id="rId53"/>
    <p:sldId id="491" r:id="rId54"/>
    <p:sldId id="438" r:id="rId55"/>
    <p:sldId id="517" r:id="rId56"/>
    <p:sldId id="477" r:id="rId57"/>
    <p:sldId id="485" r:id="rId58"/>
    <p:sldId id="486" r:id="rId59"/>
    <p:sldId id="487" r:id="rId60"/>
    <p:sldId id="488" r:id="rId61"/>
    <p:sldId id="489" r:id="rId62"/>
    <p:sldId id="490" r:id="rId63"/>
    <p:sldId id="494" r:id="rId64"/>
    <p:sldId id="493" r:id="rId65"/>
    <p:sldId id="518" r:id="rId66"/>
    <p:sldId id="498" r:id="rId67"/>
    <p:sldId id="495" r:id="rId68"/>
    <p:sldId id="496" r:id="rId69"/>
    <p:sldId id="497" r:id="rId70"/>
    <p:sldId id="500" r:id="rId71"/>
    <p:sldId id="502" r:id="rId72"/>
    <p:sldId id="501" r:id="rId73"/>
    <p:sldId id="503" r:id="rId74"/>
    <p:sldId id="504" r:id="rId75"/>
    <p:sldId id="505" r:id="rId76"/>
    <p:sldId id="506" r:id="rId77"/>
    <p:sldId id="507" r:id="rId78"/>
    <p:sldId id="519" r:id="rId79"/>
    <p:sldId id="520" r:id="rId80"/>
    <p:sldId id="521" r:id="rId81"/>
    <p:sldId id="522" r:id="rId82"/>
    <p:sldId id="523" r:id="rId83"/>
    <p:sldId id="499" r:id="rId84"/>
    <p:sldId id="524" r:id="rId85"/>
    <p:sldId id="525" r:id="rId86"/>
    <p:sldId id="526" r:id="rId87"/>
    <p:sldId id="527" r:id="rId88"/>
    <p:sldId id="528" r:id="rId89"/>
    <p:sldId id="529" r:id="rId90"/>
    <p:sldId id="530" r:id="rId91"/>
    <p:sldId id="531" r:id="rId92"/>
    <p:sldId id="508" r:id="rId93"/>
    <p:sldId id="509" r:id="rId94"/>
    <p:sldId id="510" r:id="rId95"/>
    <p:sldId id="532" r:id="rId96"/>
    <p:sldId id="279" r:id="rId97"/>
    <p:sldId id="564" r:id="rId98"/>
    <p:sldId id="565" r:id="rId99"/>
    <p:sldId id="274" r:id="rId100"/>
  </p:sldIdLst>
  <p:sldSz cx="12192000" cy="6858000"/>
  <p:notesSz cx="6858000" cy="9144000"/>
  <p:embeddedFontLst>
    <p:embeddedFont>
      <p:font typeface="Calibri" panose="020F0502020204030204" pitchFamily="34" charset="0"/>
      <p:regular r:id="rId102"/>
      <p:bold r:id="rId103"/>
      <p:italic r:id="rId104"/>
      <p:boldItalic r:id="rId105"/>
    </p:embeddedFont>
    <p:embeddedFont>
      <p:font typeface="Cambria Math" panose="02040503050406030204" pitchFamily="18" charset="0"/>
      <p:regular r:id="rId106"/>
    </p:embeddedFont>
    <p:embeddedFont>
      <p:font typeface="Trebuchet MS" panose="020B0603020202020204" pitchFamily="34"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N ANDRES CASTILLO GRISALES" initials="JACG" lastIdx="1" clrIdx="0">
    <p:extLst>
      <p:ext uri="{19B8F6BF-5375-455C-9EA6-DF929625EA0E}">
        <p15:presenceInfo xmlns:p15="http://schemas.microsoft.com/office/powerpoint/2012/main" userId="JULIAN ANDRES CASTILLO GRISA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68646"/>
    <a:srgbClr val="C0504D"/>
    <a:srgbClr val="9BBB5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0283" autoAdjust="0"/>
  </p:normalViewPr>
  <p:slideViewPr>
    <p:cSldViewPr snapToGrid="0">
      <p:cViewPr varScale="1">
        <p:scale>
          <a:sx n="98" d="100"/>
          <a:sy n="98" d="100"/>
        </p:scale>
        <p:origin x="105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diagrams/_rels/data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image" Target="../media/image23.gif"/></Relationships>
</file>

<file path=ppt/diagrams/_rels/data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image" Target="../media/image23.gif"/></Relationships>
</file>

<file path=ppt/diagrams/_rels/data4.xml.rels><?xml version="1.0" encoding="UTF-8" standalone="yes"?>
<Relationships xmlns="http://schemas.openxmlformats.org/package/2006/relationships"><Relationship Id="rId1" Type="http://schemas.openxmlformats.org/officeDocument/2006/relationships/image" Target="../media/image23.gif"/></Relationships>
</file>

<file path=ppt/diagrams/_rels/drawing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image" Target="../media/image23.gif"/></Relationships>
</file>

<file path=ppt/diagrams/_rels/drawing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image" Target="../media/image23.gif"/></Relationships>
</file>

<file path=ppt/diagrams/_rels/drawing4.xml.rels><?xml version="1.0" encoding="UTF-8" standalone="yes"?>
<Relationships xmlns="http://schemas.openxmlformats.org/package/2006/relationships"><Relationship Id="rId1" Type="http://schemas.openxmlformats.org/officeDocument/2006/relationships/image" Target="../media/image23.gif"/></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6E73B9-DC17-418F-9BCC-840BF43D5575}" type="doc">
      <dgm:prSet loTypeId="urn:microsoft.com/office/officeart/2009/3/layout/StepUpProcess" loCatId="process" qsTypeId="urn:microsoft.com/office/officeart/2005/8/quickstyle/simple5" qsCatId="simple" csTypeId="urn:microsoft.com/office/officeart/2005/8/colors/colorful1" csCatId="colorful" phldr="1"/>
      <dgm:spPr/>
      <dgm:t>
        <a:bodyPr/>
        <a:lstStyle/>
        <a:p>
          <a:endParaRPr lang="es-ES"/>
        </a:p>
      </dgm:t>
    </dgm:pt>
    <dgm:pt modelId="{A1D41D2A-5599-4108-9242-7ACDAF036B76}">
      <dgm:prSet phldrT="[Texto]" custT="1"/>
      <dgm:spPr/>
      <dgm:t>
        <a:bodyPr/>
        <a:lstStyle/>
        <a:p>
          <a:pPr>
            <a:buNone/>
          </a:pPr>
          <a:r>
            <a:rPr lang="es-CO" sz="3600" noProof="0" dirty="0">
              <a:latin typeface="Trebuchet MS" panose="020B0603020202020204" pitchFamily="34" charset="0"/>
            </a:rPr>
            <a:t>O</a:t>
          </a:r>
          <a:endParaRPr lang="en-US" sz="3600" noProof="0" dirty="0">
            <a:latin typeface="Trebuchet MS" panose="020B0603020202020204" pitchFamily="34" charset="0"/>
          </a:endParaRPr>
        </a:p>
      </dgm:t>
    </dgm:pt>
    <dgm:pt modelId="{4FF062CB-769B-429F-A88A-2D9B1FD52149}" type="parTrans" cxnId="{FE5185BE-0F89-4872-A518-C2B6DD9D0BF6}">
      <dgm:prSet/>
      <dgm:spPr/>
      <dgm:t>
        <a:bodyPr/>
        <a:lstStyle/>
        <a:p>
          <a:endParaRPr lang="es-ES" sz="5400">
            <a:latin typeface="Trebuchet MS" panose="020B0603020202020204" pitchFamily="34" charset="0"/>
          </a:endParaRPr>
        </a:p>
      </dgm:t>
    </dgm:pt>
    <dgm:pt modelId="{DBF40F34-4A16-4EAB-8DE3-03720AF1FD31}" type="sibTrans" cxnId="{FE5185BE-0F89-4872-A518-C2B6DD9D0BF6}">
      <dgm:prSet/>
      <dgm:spPr/>
      <dgm:t>
        <a:bodyPr/>
        <a:lstStyle/>
        <a:p>
          <a:endParaRPr lang="es-ES" sz="5400">
            <a:latin typeface="Trebuchet MS" panose="020B0603020202020204" pitchFamily="34" charset="0"/>
          </a:endParaRPr>
        </a:p>
      </dgm:t>
    </dgm:pt>
    <dgm:pt modelId="{D5116DCF-8471-49EC-B751-96C4489A782D}">
      <dgm:prSet phldrT="[Texto]" custT="1"/>
      <dgm:spPr/>
      <dgm:t>
        <a:bodyPr/>
        <a:lstStyle/>
        <a:p>
          <a:pPr>
            <a:buFont typeface="+mj-lt"/>
            <a:buAutoNum type="arabicPeriod"/>
          </a:pPr>
          <a:r>
            <a:rPr lang="es-CO" sz="1800" noProof="0" dirty="0">
              <a:latin typeface="Trebuchet MS" panose="020B0603020202020204" pitchFamily="34" charset="0"/>
            </a:rPr>
            <a:t>Propósito y patrones (</a:t>
          </a:r>
          <a:r>
            <a:rPr lang="en-US" sz="1800" noProof="0" dirty="0">
              <a:latin typeface="Trebuchet MS" panose="020B0603020202020204" pitchFamily="34" charset="0"/>
            </a:rPr>
            <a:t>Purpose and patterns</a:t>
          </a:r>
          <a:r>
            <a:rPr lang="es-CO" sz="1800" noProof="0" dirty="0">
              <a:latin typeface="Trebuchet MS" panose="020B0603020202020204" pitchFamily="34" charset="0"/>
            </a:rPr>
            <a:t>)</a:t>
          </a:r>
          <a:endParaRPr lang="en-US" sz="1800" noProof="0" dirty="0">
            <a:latin typeface="Trebuchet MS" panose="020B0603020202020204" pitchFamily="34" charset="0"/>
          </a:endParaRPr>
        </a:p>
      </dgm:t>
    </dgm:pt>
    <dgm:pt modelId="{C7EE73D1-39D6-4AF3-AE82-B287E0CFFBD1}" type="parTrans" cxnId="{7711DFB2-D657-4BD8-971E-C86A5AB2F3C6}">
      <dgm:prSet/>
      <dgm:spPr/>
      <dgm:t>
        <a:bodyPr/>
        <a:lstStyle/>
        <a:p>
          <a:endParaRPr lang="es-ES" sz="5400">
            <a:latin typeface="Trebuchet MS" panose="020B0603020202020204" pitchFamily="34" charset="0"/>
          </a:endParaRPr>
        </a:p>
      </dgm:t>
    </dgm:pt>
    <dgm:pt modelId="{8136F9F8-ED7D-4D72-8D90-9BC732E6DF29}" type="sibTrans" cxnId="{7711DFB2-D657-4BD8-971E-C86A5AB2F3C6}">
      <dgm:prSet/>
      <dgm:spPr/>
      <dgm:t>
        <a:bodyPr/>
        <a:lstStyle/>
        <a:p>
          <a:endParaRPr lang="es-ES" sz="5400">
            <a:latin typeface="Trebuchet MS" panose="020B0603020202020204" pitchFamily="34" charset="0"/>
          </a:endParaRPr>
        </a:p>
      </dgm:t>
    </dgm:pt>
    <dgm:pt modelId="{E5E3D1A6-A98D-4327-A728-02059CA54001}">
      <dgm:prSet phldrT="[Texto]" custT="1"/>
      <dgm:spPr/>
      <dgm:t>
        <a:bodyPr/>
        <a:lstStyle/>
        <a:p>
          <a:pPr>
            <a:buNone/>
          </a:pPr>
          <a:r>
            <a:rPr lang="es-CO" sz="3600" noProof="0" dirty="0">
              <a:latin typeface="Trebuchet MS" panose="020B0603020202020204" pitchFamily="34" charset="0"/>
            </a:rPr>
            <a:t>D</a:t>
          </a:r>
        </a:p>
      </dgm:t>
    </dgm:pt>
    <dgm:pt modelId="{A982394A-76C8-4948-90A3-68AD250ABF50}" type="parTrans" cxnId="{0157437A-4F16-4231-ABFF-1BD889863FFE}">
      <dgm:prSet/>
      <dgm:spPr/>
      <dgm:t>
        <a:bodyPr/>
        <a:lstStyle/>
        <a:p>
          <a:endParaRPr lang="es-ES" sz="5400">
            <a:latin typeface="Trebuchet MS" panose="020B0603020202020204" pitchFamily="34" charset="0"/>
          </a:endParaRPr>
        </a:p>
      </dgm:t>
    </dgm:pt>
    <dgm:pt modelId="{7177CE42-C631-4420-A5EB-42B152460AB1}" type="sibTrans" cxnId="{0157437A-4F16-4231-ABFF-1BD889863FFE}">
      <dgm:prSet/>
      <dgm:spPr/>
      <dgm:t>
        <a:bodyPr/>
        <a:lstStyle/>
        <a:p>
          <a:endParaRPr lang="es-ES" sz="5400">
            <a:latin typeface="Trebuchet MS" panose="020B0603020202020204" pitchFamily="34" charset="0"/>
          </a:endParaRPr>
        </a:p>
      </dgm:t>
    </dgm:pt>
    <dgm:pt modelId="{0642F2ED-AEF2-4A15-9D59-A729845ECC04}">
      <dgm:prSet phldrT="[Texto]" custT="1"/>
      <dgm:spPr/>
      <dgm:t>
        <a:bodyPr/>
        <a:lstStyle/>
        <a:p>
          <a:pPr>
            <a:buFont typeface="+mj-lt"/>
            <a:buAutoNum type="arabicPeriod" startAt="4"/>
          </a:pPr>
          <a:r>
            <a:rPr lang="en-US" sz="1800" noProof="0" dirty="0">
              <a:latin typeface="Trebuchet MS" panose="020B0603020202020204" pitchFamily="34" charset="0"/>
            </a:rPr>
            <a:t>Design concepts</a:t>
          </a:r>
        </a:p>
      </dgm:t>
    </dgm:pt>
    <dgm:pt modelId="{BE423B38-19C1-4D3E-A734-574361E0CBBE}" type="parTrans" cxnId="{B6048693-AAA5-40B7-BEC0-B81331EFDD11}">
      <dgm:prSet/>
      <dgm:spPr/>
      <dgm:t>
        <a:bodyPr/>
        <a:lstStyle/>
        <a:p>
          <a:endParaRPr lang="es-ES" sz="5400">
            <a:latin typeface="Trebuchet MS" panose="020B0603020202020204" pitchFamily="34" charset="0"/>
          </a:endParaRPr>
        </a:p>
      </dgm:t>
    </dgm:pt>
    <dgm:pt modelId="{BD3923FC-942F-44AB-AEBF-4C492E8DD4E3}" type="sibTrans" cxnId="{B6048693-AAA5-40B7-BEC0-B81331EFDD11}">
      <dgm:prSet/>
      <dgm:spPr/>
      <dgm:t>
        <a:bodyPr/>
        <a:lstStyle/>
        <a:p>
          <a:endParaRPr lang="es-ES" sz="5400">
            <a:latin typeface="Trebuchet MS" panose="020B0603020202020204" pitchFamily="34" charset="0"/>
          </a:endParaRPr>
        </a:p>
      </dgm:t>
    </dgm:pt>
    <dgm:pt modelId="{E1691F4C-2986-4EB4-971A-4A45716FBB40}">
      <dgm:prSet phldrT="[Texto]" custT="1"/>
      <dgm:spPr/>
      <dgm:t>
        <a:bodyPr/>
        <a:lstStyle/>
        <a:p>
          <a:pPr>
            <a:buNone/>
          </a:pPr>
          <a:r>
            <a:rPr lang="es-CO" sz="3600" noProof="0" dirty="0">
              <a:latin typeface="Trebuchet MS" panose="020B0603020202020204" pitchFamily="34" charset="0"/>
            </a:rPr>
            <a:t>D</a:t>
          </a:r>
        </a:p>
      </dgm:t>
    </dgm:pt>
    <dgm:pt modelId="{1A7440B2-5575-47B8-B721-AD78476F32B4}" type="parTrans" cxnId="{7DD3465B-73DB-43A7-8887-39565873F2E9}">
      <dgm:prSet/>
      <dgm:spPr/>
      <dgm:t>
        <a:bodyPr/>
        <a:lstStyle/>
        <a:p>
          <a:endParaRPr lang="es-ES" sz="5400">
            <a:latin typeface="Trebuchet MS" panose="020B0603020202020204" pitchFamily="34" charset="0"/>
          </a:endParaRPr>
        </a:p>
      </dgm:t>
    </dgm:pt>
    <dgm:pt modelId="{B2941581-7109-4DB7-9551-AA2E42183E88}" type="sibTrans" cxnId="{7DD3465B-73DB-43A7-8887-39565873F2E9}">
      <dgm:prSet/>
      <dgm:spPr/>
      <dgm:t>
        <a:bodyPr/>
        <a:lstStyle/>
        <a:p>
          <a:endParaRPr lang="es-ES" sz="5400">
            <a:latin typeface="Trebuchet MS" panose="020B0603020202020204" pitchFamily="34" charset="0"/>
          </a:endParaRPr>
        </a:p>
      </dgm:t>
    </dgm:pt>
    <dgm:pt modelId="{3088CC3C-6EC3-4D85-877D-3D6FDC118341}">
      <dgm:prSet phldrT="[Texto]" custT="1"/>
      <dgm:spPr/>
      <dgm:t>
        <a:bodyPr/>
        <a:lstStyle/>
        <a:p>
          <a:pPr>
            <a:buFont typeface="Arial" panose="020B0604020202020204" pitchFamily="34" charset="0"/>
            <a:buChar char="•"/>
          </a:pPr>
          <a:r>
            <a:rPr lang="es-CO" sz="1800" noProof="0" dirty="0">
              <a:latin typeface="Trebuchet MS" panose="020B0603020202020204" pitchFamily="34" charset="0"/>
            </a:rPr>
            <a:t>Principios básicos (</a:t>
          </a:r>
          <a:r>
            <a:rPr lang="en-US" sz="1800" noProof="0" dirty="0">
              <a:latin typeface="Trebuchet MS" panose="020B0603020202020204" pitchFamily="34" charset="0"/>
            </a:rPr>
            <a:t>Basic principles</a:t>
          </a:r>
          <a:r>
            <a:rPr lang="es-CO" sz="1800" noProof="0" dirty="0">
              <a:latin typeface="Trebuchet MS" panose="020B0603020202020204" pitchFamily="34" charset="0"/>
            </a:rPr>
            <a:t>)</a:t>
          </a:r>
          <a:endParaRPr lang="en-US" sz="1800" noProof="0" dirty="0">
            <a:latin typeface="Trebuchet MS" panose="020B0603020202020204" pitchFamily="34" charset="0"/>
          </a:endParaRPr>
        </a:p>
      </dgm:t>
    </dgm:pt>
    <dgm:pt modelId="{57323D23-AFDA-47BA-91D1-39AF369DAEB6}" type="parTrans" cxnId="{B6AD85EA-74CE-41EE-86B8-4B88BF9B6500}">
      <dgm:prSet/>
      <dgm:spPr/>
      <dgm:t>
        <a:bodyPr/>
        <a:lstStyle/>
        <a:p>
          <a:endParaRPr lang="es-ES" sz="5400">
            <a:latin typeface="Trebuchet MS" panose="020B0603020202020204" pitchFamily="34" charset="0"/>
          </a:endParaRPr>
        </a:p>
      </dgm:t>
    </dgm:pt>
    <dgm:pt modelId="{BC56A082-902F-4011-B84E-89286C5538AF}" type="sibTrans" cxnId="{B6AD85EA-74CE-41EE-86B8-4B88BF9B6500}">
      <dgm:prSet/>
      <dgm:spPr/>
      <dgm:t>
        <a:bodyPr/>
        <a:lstStyle/>
        <a:p>
          <a:endParaRPr lang="es-ES" sz="5400">
            <a:latin typeface="Trebuchet MS" panose="020B0603020202020204" pitchFamily="34" charset="0"/>
          </a:endParaRPr>
        </a:p>
      </dgm:t>
    </dgm:pt>
    <dgm:pt modelId="{56D5F12D-78C9-4CC0-A3C3-0448D13C9737}">
      <dgm:prSet phldrT="[Texto]" custT="1"/>
      <dgm:spPr/>
      <dgm:t>
        <a:bodyPr/>
        <a:lstStyle/>
        <a:p>
          <a:pPr>
            <a:buFont typeface="+mj-lt"/>
            <a:buAutoNum type="arabicPeriod" startAt="5"/>
          </a:pPr>
          <a:r>
            <a:rPr lang="es-CO" sz="1800" noProof="0" dirty="0">
              <a:latin typeface="Trebuchet MS" panose="020B0603020202020204" pitchFamily="34" charset="0"/>
            </a:rPr>
            <a:t>Inicialización (</a:t>
          </a:r>
          <a:r>
            <a:rPr lang="en-US" sz="1800" noProof="0" dirty="0">
              <a:latin typeface="Trebuchet MS" panose="020B0603020202020204" pitchFamily="34" charset="0"/>
            </a:rPr>
            <a:t>Initialization</a:t>
          </a:r>
          <a:r>
            <a:rPr lang="es-CO" sz="1800" noProof="0" dirty="0">
              <a:latin typeface="Trebuchet MS" panose="020B0603020202020204" pitchFamily="34" charset="0"/>
            </a:rPr>
            <a:t>)</a:t>
          </a:r>
          <a:endParaRPr lang="en-US" sz="1800" noProof="0" dirty="0">
            <a:latin typeface="Trebuchet MS" panose="020B0603020202020204" pitchFamily="34" charset="0"/>
          </a:endParaRPr>
        </a:p>
      </dgm:t>
    </dgm:pt>
    <dgm:pt modelId="{0399FA79-6DA4-4A9D-8DCD-D9C4BCE9171D}" type="parTrans" cxnId="{04CFF9B0-4638-44F6-8C8E-DCF6DCC715C6}">
      <dgm:prSet/>
      <dgm:spPr/>
      <dgm:t>
        <a:bodyPr/>
        <a:lstStyle/>
        <a:p>
          <a:endParaRPr lang="es-ES" sz="5400">
            <a:latin typeface="Trebuchet MS" panose="020B0603020202020204" pitchFamily="34" charset="0"/>
          </a:endParaRPr>
        </a:p>
      </dgm:t>
    </dgm:pt>
    <dgm:pt modelId="{F6C50F7C-1123-4BE6-A599-12830633DDF3}" type="sibTrans" cxnId="{04CFF9B0-4638-44F6-8C8E-DCF6DCC715C6}">
      <dgm:prSet/>
      <dgm:spPr/>
      <dgm:t>
        <a:bodyPr/>
        <a:lstStyle/>
        <a:p>
          <a:endParaRPr lang="es-ES" sz="5400">
            <a:latin typeface="Trebuchet MS" panose="020B0603020202020204" pitchFamily="34" charset="0"/>
          </a:endParaRPr>
        </a:p>
      </dgm:t>
    </dgm:pt>
    <dgm:pt modelId="{05EA2D13-0ED7-4323-A24D-20A020498DAD}">
      <dgm:prSet custT="1"/>
      <dgm:spPr/>
      <dgm:t>
        <a:bodyPr/>
        <a:lstStyle/>
        <a:p>
          <a:pPr>
            <a:buFont typeface="+mj-lt"/>
            <a:buAutoNum type="arabicPeriod"/>
          </a:pPr>
          <a:r>
            <a:rPr lang="es-CO" sz="1800" noProof="0" dirty="0">
              <a:latin typeface="Trebuchet MS" panose="020B0603020202020204" pitchFamily="34" charset="0"/>
            </a:rPr>
            <a:t>Entidades, variables de estado y escalas (</a:t>
          </a:r>
          <a:r>
            <a:rPr lang="en-US" sz="1800" noProof="0" dirty="0">
              <a:latin typeface="Trebuchet MS" panose="020B0603020202020204" pitchFamily="34" charset="0"/>
            </a:rPr>
            <a:t>Entities, state variables, and scales</a:t>
          </a:r>
          <a:r>
            <a:rPr lang="es-CO" sz="1800" noProof="0" dirty="0">
              <a:latin typeface="Trebuchet MS" panose="020B0603020202020204" pitchFamily="34" charset="0"/>
            </a:rPr>
            <a:t>)</a:t>
          </a:r>
        </a:p>
      </dgm:t>
    </dgm:pt>
    <dgm:pt modelId="{0D03BDF8-34BA-4E72-A29E-8D1F5B17094B}" type="parTrans" cxnId="{808B8B49-5AC4-4C8A-84E0-FBA7392F765C}">
      <dgm:prSet/>
      <dgm:spPr/>
      <dgm:t>
        <a:bodyPr/>
        <a:lstStyle/>
        <a:p>
          <a:endParaRPr lang="es-CO" sz="2400">
            <a:latin typeface="Trebuchet MS" panose="020B0603020202020204" pitchFamily="34" charset="0"/>
          </a:endParaRPr>
        </a:p>
      </dgm:t>
    </dgm:pt>
    <dgm:pt modelId="{B2A9FF47-EE08-4615-91F8-6C79B96A4037}" type="sibTrans" cxnId="{808B8B49-5AC4-4C8A-84E0-FBA7392F765C}">
      <dgm:prSet/>
      <dgm:spPr/>
      <dgm:t>
        <a:bodyPr/>
        <a:lstStyle/>
        <a:p>
          <a:endParaRPr lang="es-CO" sz="2400">
            <a:latin typeface="Trebuchet MS" panose="020B0603020202020204" pitchFamily="34" charset="0"/>
          </a:endParaRPr>
        </a:p>
      </dgm:t>
    </dgm:pt>
    <dgm:pt modelId="{6AECD352-C856-4A7D-BB51-A80113E355C7}">
      <dgm:prSet custT="1"/>
      <dgm:spPr/>
      <dgm:t>
        <a:bodyPr/>
        <a:lstStyle/>
        <a:p>
          <a:pPr>
            <a:buFont typeface="+mj-lt"/>
            <a:buAutoNum type="arabicPeriod"/>
          </a:pPr>
          <a:r>
            <a:rPr lang="es-CO" sz="1800" noProof="0" dirty="0">
              <a:latin typeface="Trebuchet MS" panose="020B0603020202020204" pitchFamily="34" charset="0"/>
            </a:rPr>
            <a:t>Resumen y programación del proceso (</a:t>
          </a:r>
          <a:r>
            <a:rPr lang="en-US" sz="1800" noProof="0" dirty="0">
              <a:latin typeface="Trebuchet MS" panose="020B0603020202020204" pitchFamily="34" charset="0"/>
            </a:rPr>
            <a:t>Process overview and scheduling</a:t>
          </a:r>
          <a:r>
            <a:rPr lang="es-CO" sz="1800" noProof="0" dirty="0">
              <a:latin typeface="Trebuchet MS" panose="020B0603020202020204" pitchFamily="34" charset="0"/>
            </a:rPr>
            <a:t>)</a:t>
          </a:r>
        </a:p>
      </dgm:t>
    </dgm:pt>
    <dgm:pt modelId="{ECA30008-0D79-43F7-8F2B-C0E33DA039CA}" type="parTrans" cxnId="{DAA8E4E6-DF45-4ADB-9BB7-56730DAAA5B2}">
      <dgm:prSet/>
      <dgm:spPr/>
      <dgm:t>
        <a:bodyPr/>
        <a:lstStyle/>
        <a:p>
          <a:endParaRPr lang="es-CO" sz="2400">
            <a:latin typeface="Trebuchet MS" panose="020B0603020202020204" pitchFamily="34" charset="0"/>
          </a:endParaRPr>
        </a:p>
      </dgm:t>
    </dgm:pt>
    <dgm:pt modelId="{962FA651-E7CD-442F-8BF3-6EA0D90A6549}" type="sibTrans" cxnId="{DAA8E4E6-DF45-4ADB-9BB7-56730DAAA5B2}">
      <dgm:prSet/>
      <dgm:spPr/>
      <dgm:t>
        <a:bodyPr/>
        <a:lstStyle/>
        <a:p>
          <a:endParaRPr lang="es-CO" sz="2400">
            <a:latin typeface="Trebuchet MS" panose="020B0603020202020204" pitchFamily="34" charset="0"/>
          </a:endParaRPr>
        </a:p>
      </dgm:t>
    </dgm:pt>
    <dgm:pt modelId="{85DA733F-9A1A-4E69-8B2C-0197C265D2CB}">
      <dgm:prSet custT="1"/>
      <dgm:spPr/>
      <dgm:t>
        <a:bodyPr/>
        <a:lstStyle/>
        <a:p>
          <a:pPr>
            <a:buFont typeface="Arial" panose="020B0604020202020204" pitchFamily="34" charset="0"/>
            <a:buChar char="•"/>
          </a:pPr>
          <a:r>
            <a:rPr lang="es-CO" sz="1800" noProof="0" dirty="0">
              <a:latin typeface="Trebuchet MS" panose="020B0603020202020204" pitchFamily="34" charset="0"/>
            </a:rPr>
            <a:t>Aparición – Emergencia (Emergence)</a:t>
          </a:r>
        </a:p>
      </dgm:t>
    </dgm:pt>
    <dgm:pt modelId="{2C5F853A-BA22-4371-8DC4-E47CA621C88B}" type="parTrans" cxnId="{4A7E12BB-2C8F-4AFE-BEBC-8208B2069724}">
      <dgm:prSet/>
      <dgm:spPr/>
      <dgm:t>
        <a:bodyPr/>
        <a:lstStyle/>
        <a:p>
          <a:endParaRPr lang="es-CO" sz="2400">
            <a:latin typeface="Trebuchet MS" panose="020B0603020202020204" pitchFamily="34" charset="0"/>
          </a:endParaRPr>
        </a:p>
      </dgm:t>
    </dgm:pt>
    <dgm:pt modelId="{242668A9-1045-4BC6-98FC-5D96DAAE0C6D}" type="sibTrans" cxnId="{4A7E12BB-2C8F-4AFE-BEBC-8208B2069724}">
      <dgm:prSet/>
      <dgm:spPr/>
      <dgm:t>
        <a:bodyPr/>
        <a:lstStyle/>
        <a:p>
          <a:endParaRPr lang="es-CO" sz="2400">
            <a:latin typeface="Trebuchet MS" panose="020B0603020202020204" pitchFamily="34" charset="0"/>
          </a:endParaRPr>
        </a:p>
      </dgm:t>
    </dgm:pt>
    <dgm:pt modelId="{A6339A93-036E-42CB-BB10-6B99E735CE5B}">
      <dgm:prSet custT="1"/>
      <dgm:spPr/>
      <dgm:t>
        <a:bodyPr/>
        <a:lstStyle/>
        <a:p>
          <a:pPr>
            <a:buFont typeface="Arial" panose="020B0604020202020204" pitchFamily="34" charset="0"/>
            <a:buChar char="•"/>
          </a:pPr>
          <a:r>
            <a:rPr lang="es-CO" sz="1800" noProof="0" dirty="0">
              <a:latin typeface="Trebuchet MS" panose="020B0603020202020204" pitchFamily="34" charset="0"/>
            </a:rPr>
            <a:t>Adaptación (Adaptation)</a:t>
          </a:r>
        </a:p>
      </dgm:t>
    </dgm:pt>
    <dgm:pt modelId="{70CDC0E4-3E6C-49E6-8169-9B853B8CD3C0}" type="parTrans" cxnId="{AC913FD9-5584-4753-AF69-3F68E560AFCB}">
      <dgm:prSet/>
      <dgm:spPr/>
      <dgm:t>
        <a:bodyPr/>
        <a:lstStyle/>
        <a:p>
          <a:endParaRPr lang="es-CO" sz="2400">
            <a:latin typeface="Trebuchet MS" panose="020B0603020202020204" pitchFamily="34" charset="0"/>
          </a:endParaRPr>
        </a:p>
      </dgm:t>
    </dgm:pt>
    <dgm:pt modelId="{1DCED77D-CB47-491C-B749-8BF665F92123}" type="sibTrans" cxnId="{AC913FD9-5584-4753-AF69-3F68E560AFCB}">
      <dgm:prSet/>
      <dgm:spPr/>
      <dgm:t>
        <a:bodyPr/>
        <a:lstStyle/>
        <a:p>
          <a:endParaRPr lang="es-CO" sz="2400">
            <a:latin typeface="Trebuchet MS" panose="020B0603020202020204" pitchFamily="34" charset="0"/>
          </a:endParaRPr>
        </a:p>
      </dgm:t>
    </dgm:pt>
    <dgm:pt modelId="{46D108B7-4F9F-47F4-BF2A-5C3F91B06D59}">
      <dgm:prSet custT="1"/>
      <dgm:spPr/>
      <dgm:t>
        <a:bodyPr/>
        <a:lstStyle/>
        <a:p>
          <a:pPr>
            <a:buFont typeface="Arial" panose="020B0604020202020204" pitchFamily="34" charset="0"/>
            <a:buChar char="•"/>
          </a:pPr>
          <a:r>
            <a:rPr lang="es-CO" sz="1800" noProof="0" dirty="0">
              <a:latin typeface="Trebuchet MS" panose="020B0603020202020204" pitchFamily="34" charset="0"/>
            </a:rPr>
            <a:t>Objetivos (Objectives)</a:t>
          </a:r>
        </a:p>
      </dgm:t>
    </dgm:pt>
    <dgm:pt modelId="{4B2EDB77-BD79-44AD-9DF2-6AD7547ECA28}" type="parTrans" cxnId="{D81A1F32-35BC-47C1-B5A5-754E88701292}">
      <dgm:prSet/>
      <dgm:spPr/>
      <dgm:t>
        <a:bodyPr/>
        <a:lstStyle/>
        <a:p>
          <a:endParaRPr lang="es-CO" sz="2400">
            <a:latin typeface="Trebuchet MS" panose="020B0603020202020204" pitchFamily="34" charset="0"/>
          </a:endParaRPr>
        </a:p>
      </dgm:t>
    </dgm:pt>
    <dgm:pt modelId="{FF4BAB1D-A812-4C65-9D3E-0C10D46A1850}" type="sibTrans" cxnId="{D81A1F32-35BC-47C1-B5A5-754E88701292}">
      <dgm:prSet/>
      <dgm:spPr/>
      <dgm:t>
        <a:bodyPr/>
        <a:lstStyle/>
        <a:p>
          <a:endParaRPr lang="es-CO" sz="2400">
            <a:latin typeface="Trebuchet MS" panose="020B0603020202020204" pitchFamily="34" charset="0"/>
          </a:endParaRPr>
        </a:p>
      </dgm:t>
    </dgm:pt>
    <dgm:pt modelId="{D1CECB73-1614-4E45-AD4E-EEB1A237B922}">
      <dgm:prSet custT="1"/>
      <dgm:spPr/>
      <dgm:t>
        <a:bodyPr/>
        <a:lstStyle/>
        <a:p>
          <a:pPr>
            <a:buFont typeface="Arial" panose="020B0604020202020204" pitchFamily="34" charset="0"/>
            <a:buChar char="•"/>
          </a:pPr>
          <a:r>
            <a:rPr lang="es-CO" sz="1800" noProof="0" dirty="0">
              <a:latin typeface="Trebuchet MS" panose="020B0603020202020204" pitchFamily="34" charset="0"/>
            </a:rPr>
            <a:t>Aprendizaje (Learning)</a:t>
          </a:r>
        </a:p>
      </dgm:t>
    </dgm:pt>
    <dgm:pt modelId="{96B13C8A-A3E6-4214-AA7F-B2A5694A78A5}" type="parTrans" cxnId="{666D183A-0138-48C9-8967-C4983D8E5A86}">
      <dgm:prSet/>
      <dgm:spPr/>
      <dgm:t>
        <a:bodyPr/>
        <a:lstStyle/>
        <a:p>
          <a:endParaRPr lang="es-CO" sz="2400">
            <a:latin typeface="Trebuchet MS" panose="020B0603020202020204" pitchFamily="34" charset="0"/>
          </a:endParaRPr>
        </a:p>
      </dgm:t>
    </dgm:pt>
    <dgm:pt modelId="{4012C1A5-4333-4DA6-A62E-2642E3E3E2DF}" type="sibTrans" cxnId="{666D183A-0138-48C9-8967-C4983D8E5A86}">
      <dgm:prSet/>
      <dgm:spPr/>
      <dgm:t>
        <a:bodyPr/>
        <a:lstStyle/>
        <a:p>
          <a:endParaRPr lang="es-CO" sz="2400">
            <a:latin typeface="Trebuchet MS" panose="020B0603020202020204" pitchFamily="34" charset="0"/>
          </a:endParaRPr>
        </a:p>
      </dgm:t>
    </dgm:pt>
    <dgm:pt modelId="{7DA00B76-F9F9-4DB9-9AEF-6786933DDC76}">
      <dgm:prSet custT="1"/>
      <dgm:spPr/>
      <dgm:t>
        <a:bodyPr/>
        <a:lstStyle/>
        <a:p>
          <a:pPr>
            <a:buFont typeface="Arial" panose="020B0604020202020204" pitchFamily="34" charset="0"/>
            <a:buChar char="•"/>
          </a:pPr>
          <a:r>
            <a:rPr lang="es-CO" sz="1800" noProof="0" dirty="0">
              <a:latin typeface="Trebuchet MS" panose="020B0603020202020204" pitchFamily="34" charset="0"/>
            </a:rPr>
            <a:t>Predicción (Prediction)</a:t>
          </a:r>
        </a:p>
      </dgm:t>
    </dgm:pt>
    <dgm:pt modelId="{D32BA72E-6A21-4C79-9E67-C1B940870194}" type="parTrans" cxnId="{EEEE35A5-522A-4D07-ACC9-F928E7824DEF}">
      <dgm:prSet/>
      <dgm:spPr/>
      <dgm:t>
        <a:bodyPr/>
        <a:lstStyle/>
        <a:p>
          <a:endParaRPr lang="es-CO" sz="2400">
            <a:latin typeface="Trebuchet MS" panose="020B0603020202020204" pitchFamily="34" charset="0"/>
          </a:endParaRPr>
        </a:p>
      </dgm:t>
    </dgm:pt>
    <dgm:pt modelId="{910648F3-4871-4FD1-B989-C1250FC01F09}" type="sibTrans" cxnId="{EEEE35A5-522A-4D07-ACC9-F928E7824DEF}">
      <dgm:prSet/>
      <dgm:spPr/>
      <dgm:t>
        <a:bodyPr/>
        <a:lstStyle/>
        <a:p>
          <a:endParaRPr lang="es-CO" sz="2400">
            <a:latin typeface="Trebuchet MS" panose="020B0603020202020204" pitchFamily="34" charset="0"/>
          </a:endParaRPr>
        </a:p>
      </dgm:t>
    </dgm:pt>
    <dgm:pt modelId="{AB4DEF5A-8A5B-481C-A46C-0B65CFB624C9}">
      <dgm:prSet custT="1"/>
      <dgm:spPr/>
      <dgm:t>
        <a:bodyPr/>
        <a:lstStyle/>
        <a:p>
          <a:pPr>
            <a:buFont typeface="Arial" panose="020B0604020202020204" pitchFamily="34" charset="0"/>
            <a:buChar char="•"/>
          </a:pPr>
          <a:r>
            <a:rPr lang="es-CO" sz="1800" noProof="0" dirty="0">
              <a:latin typeface="Trebuchet MS" panose="020B0603020202020204" pitchFamily="34" charset="0"/>
            </a:rPr>
            <a:t>Detección (Sensing)</a:t>
          </a:r>
        </a:p>
      </dgm:t>
    </dgm:pt>
    <dgm:pt modelId="{90DB8E31-05E1-416B-8CA8-A7B46EC69C87}" type="parTrans" cxnId="{8508C129-0B5F-4C9E-85CE-C75E73543F57}">
      <dgm:prSet/>
      <dgm:spPr/>
      <dgm:t>
        <a:bodyPr/>
        <a:lstStyle/>
        <a:p>
          <a:endParaRPr lang="es-CO" sz="2400">
            <a:latin typeface="Trebuchet MS" panose="020B0603020202020204" pitchFamily="34" charset="0"/>
          </a:endParaRPr>
        </a:p>
      </dgm:t>
    </dgm:pt>
    <dgm:pt modelId="{65885916-920B-4848-B053-78CAEB098D27}" type="sibTrans" cxnId="{8508C129-0B5F-4C9E-85CE-C75E73543F57}">
      <dgm:prSet/>
      <dgm:spPr/>
      <dgm:t>
        <a:bodyPr/>
        <a:lstStyle/>
        <a:p>
          <a:endParaRPr lang="es-CO" sz="2400">
            <a:latin typeface="Trebuchet MS" panose="020B0603020202020204" pitchFamily="34" charset="0"/>
          </a:endParaRPr>
        </a:p>
      </dgm:t>
    </dgm:pt>
    <dgm:pt modelId="{2435E9BC-518A-4157-98FB-3EB07CAF2229}">
      <dgm:prSet custT="1"/>
      <dgm:spPr/>
      <dgm:t>
        <a:bodyPr/>
        <a:lstStyle/>
        <a:p>
          <a:pPr>
            <a:buFont typeface="Arial" panose="020B0604020202020204" pitchFamily="34" charset="0"/>
            <a:buChar char="•"/>
          </a:pPr>
          <a:r>
            <a:rPr lang="es-CO" sz="1800" noProof="0" dirty="0">
              <a:latin typeface="Trebuchet MS" panose="020B0603020202020204" pitchFamily="34" charset="0"/>
            </a:rPr>
            <a:t>Interacción (Interaction)</a:t>
          </a:r>
        </a:p>
      </dgm:t>
    </dgm:pt>
    <dgm:pt modelId="{E04E982C-62F6-46DA-9DA3-25B99970D897}" type="parTrans" cxnId="{596E271B-1F64-4353-9994-495BB3C3106D}">
      <dgm:prSet/>
      <dgm:spPr/>
      <dgm:t>
        <a:bodyPr/>
        <a:lstStyle/>
        <a:p>
          <a:endParaRPr lang="es-CO" sz="2400">
            <a:latin typeface="Trebuchet MS" panose="020B0603020202020204" pitchFamily="34" charset="0"/>
          </a:endParaRPr>
        </a:p>
      </dgm:t>
    </dgm:pt>
    <dgm:pt modelId="{01725A12-B8AD-4D4B-AF20-567BDE1D0936}" type="sibTrans" cxnId="{596E271B-1F64-4353-9994-495BB3C3106D}">
      <dgm:prSet/>
      <dgm:spPr/>
      <dgm:t>
        <a:bodyPr/>
        <a:lstStyle/>
        <a:p>
          <a:endParaRPr lang="es-CO" sz="2400">
            <a:latin typeface="Trebuchet MS" panose="020B0603020202020204" pitchFamily="34" charset="0"/>
          </a:endParaRPr>
        </a:p>
      </dgm:t>
    </dgm:pt>
    <dgm:pt modelId="{48152C56-1EB4-430E-B694-03D735F541EB}">
      <dgm:prSet custT="1"/>
      <dgm:spPr/>
      <dgm:t>
        <a:bodyPr/>
        <a:lstStyle/>
        <a:p>
          <a:pPr>
            <a:buFont typeface="Arial" panose="020B0604020202020204" pitchFamily="34" charset="0"/>
            <a:buChar char="•"/>
          </a:pPr>
          <a:r>
            <a:rPr lang="es-CO" sz="1800" noProof="0" dirty="0">
              <a:latin typeface="Trebuchet MS" panose="020B0603020202020204" pitchFamily="34" charset="0"/>
            </a:rPr>
            <a:t>Estocasticidad (Stochasticity)</a:t>
          </a:r>
        </a:p>
      </dgm:t>
    </dgm:pt>
    <dgm:pt modelId="{70BA17CE-35BB-40C4-A7D2-D5138E0FEB8A}" type="parTrans" cxnId="{0301A208-4E69-4382-86FD-4C9885BA3694}">
      <dgm:prSet/>
      <dgm:spPr/>
      <dgm:t>
        <a:bodyPr/>
        <a:lstStyle/>
        <a:p>
          <a:endParaRPr lang="es-CO" sz="2400">
            <a:latin typeface="Trebuchet MS" panose="020B0603020202020204" pitchFamily="34" charset="0"/>
          </a:endParaRPr>
        </a:p>
      </dgm:t>
    </dgm:pt>
    <dgm:pt modelId="{1EDF7423-90D7-4FDC-807E-AE752E9BDD93}" type="sibTrans" cxnId="{0301A208-4E69-4382-86FD-4C9885BA3694}">
      <dgm:prSet/>
      <dgm:spPr/>
      <dgm:t>
        <a:bodyPr/>
        <a:lstStyle/>
        <a:p>
          <a:endParaRPr lang="es-CO" sz="2400">
            <a:latin typeface="Trebuchet MS" panose="020B0603020202020204" pitchFamily="34" charset="0"/>
          </a:endParaRPr>
        </a:p>
      </dgm:t>
    </dgm:pt>
    <dgm:pt modelId="{9A91CFB4-C3DB-4157-9F13-E70C538EE85E}">
      <dgm:prSet custT="1"/>
      <dgm:spPr/>
      <dgm:t>
        <a:bodyPr/>
        <a:lstStyle/>
        <a:p>
          <a:pPr>
            <a:buFont typeface="Arial" panose="020B0604020202020204" pitchFamily="34" charset="0"/>
            <a:buChar char="•"/>
          </a:pPr>
          <a:r>
            <a:rPr lang="es-CO" sz="1800" noProof="0" dirty="0">
              <a:latin typeface="Trebuchet MS" panose="020B0603020202020204" pitchFamily="34" charset="0"/>
            </a:rPr>
            <a:t>Colectivos (Collectives)</a:t>
          </a:r>
        </a:p>
      </dgm:t>
    </dgm:pt>
    <dgm:pt modelId="{35FBFB1B-A064-4F61-9FF6-BA2163B3A604}" type="parTrans" cxnId="{6507141A-821E-4013-94E3-C2A68E9F9E72}">
      <dgm:prSet/>
      <dgm:spPr/>
      <dgm:t>
        <a:bodyPr/>
        <a:lstStyle/>
        <a:p>
          <a:endParaRPr lang="es-CO" sz="2400">
            <a:latin typeface="Trebuchet MS" panose="020B0603020202020204" pitchFamily="34" charset="0"/>
          </a:endParaRPr>
        </a:p>
      </dgm:t>
    </dgm:pt>
    <dgm:pt modelId="{CFF7839A-EFA1-4E39-A637-35B366851971}" type="sibTrans" cxnId="{6507141A-821E-4013-94E3-C2A68E9F9E72}">
      <dgm:prSet/>
      <dgm:spPr/>
      <dgm:t>
        <a:bodyPr/>
        <a:lstStyle/>
        <a:p>
          <a:endParaRPr lang="es-CO" sz="2400">
            <a:latin typeface="Trebuchet MS" panose="020B0603020202020204" pitchFamily="34" charset="0"/>
          </a:endParaRPr>
        </a:p>
      </dgm:t>
    </dgm:pt>
    <dgm:pt modelId="{573F510A-7BB0-4E0D-8D29-DD09BFA802A1}">
      <dgm:prSet custT="1"/>
      <dgm:spPr/>
      <dgm:t>
        <a:bodyPr/>
        <a:lstStyle/>
        <a:p>
          <a:pPr>
            <a:buFont typeface="Arial" panose="020B0604020202020204" pitchFamily="34" charset="0"/>
            <a:buChar char="•"/>
          </a:pPr>
          <a:r>
            <a:rPr lang="es-CO" sz="1800" noProof="0" dirty="0">
              <a:latin typeface="Trebuchet MS" panose="020B0603020202020204" pitchFamily="34" charset="0"/>
            </a:rPr>
            <a:t>Observaciones (Observations)</a:t>
          </a:r>
        </a:p>
      </dgm:t>
    </dgm:pt>
    <dgm:pt modelId="{6319A12E-9201-4FB2-9CE7-71E2E40B88AB}" type="parTrans" cxnId="{F64E3B10-050A-4764-A7E1-AC6DCB7D6927}">
      <dgm:prSet/>
      <dgm:spPr/>
      <dgm:t>
        <a:bodyPr/>
        <a:lstStyle/>
        <a:p>
          <a:endParaRPr lang="es-CO" sz="2400">
            <a:latin typeface="Trebuchet MS" panose="020B0603020202020204" pitchFamily="34" charset="0"/>
          </a:endParaRPr>
        </a:p>
      </dgm:t>
    </dgm:pt>
    <dgm:pt modelId="{D96B7755-B947-42B3-A49C-B02CDC642E70}" type="sibTrans" cxnId="{F64E3B10-050A-4764-A7E1-AC6DCB7D6927}">
      <dgm:prSet/>
      <dgm:spPr/>
      <dgm:t>
        <a:bodyPr/>
        <a:lstStyle/>
        <a:p>
          <a:endParaRPr lang="es-CO" sz="2400">
            <a:latin typeface="Trebuchet MS" panose="020B0603020202020204" pitchFamily="34" charset="0"/>
          </a:endParaRPr>
        </a:p>
      </dgm:t>
    </dgm:pt>
    <dgm:pt modelId="{2DEAB69F-0126-4F7F-99FC-C81D5EE67D26}">
      <dgm:prSet custT="1"/>
      <dgm:spPr/>
      <dgm:t>
        <a:bodyPr/>
        <a:lstStyle/>
        <a:p>
          <a:pPr>
            <a:buFont typeface="+mj-lt"/>
            <a:buAutoNum type="arabicPeriod" startAt="5"/>
          </a:pPr>
          <a:r>
            <a:rPr lang="es-CO" sz="1800" noProof="0" dirty="0">
              <a:latin typeface="Trebuchet MS" panose="020B0603020202020204" pitchFamily="34" charset="0"/>
            </a:rPr>
            <a:t>Datos de entrada (Input Data)</a:t>
          </a:r>
        </a:p>
      </dgm:t>
    </dgm:pt>
    <dgm:pt modelId="{4B3C2246-D1B7-415E-9D43-3DC5EBD7CBF7}" type="parTrans" cxnId="{2FC3F828-7B42-4026-A1CA-14A911DCA747}">
      <dgm:prSet/>
      <dgm:spPr/>
      <dgm:t>
        <a:bodyPr/>
        <a:lstStyle/>
        <a:p>
          <a:endParaRPr lang="es-CO" sz="2400">
            <a:latin typeface="Trebuchet MS" panose="020B0603020202020204" pitchFamily="34" charset="0"/>
          </a:endParaRPr>
        </a:p>
      </dgm:t>
    </dgm:pt>
    <dgm:pt modelId="{F2743DE9-6BAB-4CAB-BD70-E83958A6DA53}" type="sibTrans" cxnId="{2FC3F828-7B42-4026-A1CA-14A911DCA747}">
      <dgm:prSet/>
      <dgm:spPr/>
      <dgm:t>
        <a:bodyPr/>
        <a:lstStyle/>
        <a:p>
          <a:endParaRPr lang="es-CO" sz="2400">
            <a:latin typeface="Trebuchet MS" panose="020B0603020202020204" pitchFamily="34" charset="0"/>
          </a:endParaRPr>
        </a:p>
      </dgm:t>
    </dgm:pt>
    <dgm:pt modelId="{EAA06254-D709-4ECC-9416-29057886118D}">
      <dgm:prSet custT="1"/>
      <dgm:spPr/>
      <dgm:t>
        <a:bodyPr/>
        <a:lstStyle/>
        <a:p>
          <a:pPr>
            <a:buFont typeface="+mj-lt"/>
            <a:buAutoNum type="arabicPeriod" startAt="5"/>
          </a:pPr>
          <a:r>
            <a:rPr lang="es-CO" sz="1800" noProof="0" dirty="0">
              <a:latin typeface="Trebuchet MS" panose="020B0603020202020204" pitchFamily="34" charset="0"/>
            </a:rPr>
            <a:t>Submodelos (Submodels)</a:t>
          </a:r>
        </a:p>
      </dgm:t>
    </dgm:pt>
    <dgm:pt modelId="{A43255EE-94A2-4FB2-87AF-5F53E870FCC9}" type="parTrans" cxnId="{5A9A0E57-6601-44EE-8208-7B3A23102D71}">
      <dgm:prSet/>
      <dgm:spPr/>
      <dgm:t>
        <a:bodyPr/>
        <a:lstStyle/>
        <a:p>
          <a:endParaRPr lang="es-CO" sz="2400">
            <a:latin typeface="Trebuchet MS" panose="020B0603020202020204" pitchFamily="34" charset="0"/>
          </a:endParaRPr>
        </a:p>
      </dgm:t>
    </dgm:pt>
    <dgm:pt modelId="{7457948A-5E01-4707-87D8-237ADE8A4A6A}" type="sibTrans" cxnId="{5A9A0E57-6601-44EE-8208-7B3A23102D71}">
      <dgm:prSet/>
      <dgm:spPr/>
      <dgm:t>
        <a:bodyPr/>
        <a:lstStyle/>
        <a:p>
          <a:endParaRPr lang="es-CO" sz="2400">
            <a:latin typeface="Trebuchet MS" panose="020B0603020202020204" pitchFamily="34" charset="0"/>
          </a:endParaRPr>
        </a:p>
      </dgm:t>
    </dgm:pt>
    <dgm:pt modelId="{D8D59AE8-8986-42F4-BFB3-E6DE7CC6622A}">
      <dgm:prSet custT="1"/>
      <dgm:spPr/>
      <dgm:t>
        <a:bodyPr/>
        <a:lstStyle/>
        <a:p>
          <a:pPr>
            <a:buFont typeface="Arial" panose="020B0604020202020204" pitchFamily="34" charset="0"/>
            <a:buChar char="•"/>
          </a:pPr>
          <a:r>
            <a:rPr lang="es-CO" sz="1800" noProof="0" dirty="0">
              <a:latin typeface="Trebuchet MS" panose="020B0603020202020204" pitchFamily="34" charset="0"/>
            </a:rPr>
            <a:t>Submodelo A</a:t>
          </a:r>
        </a:p>
      </dgm:t>
    </dgm:pt>
    <dgm:pt modelId="{97216DFE-0766-4BEA-88A8-72616BC53C00}" type="parTrans" cxnId="{07E87F84-A8AB-4C1B-BF9A-4E8DB754B73D}">
      <dgm:prSet/>
      <dgm:spPr/>
      <dgm:t>
        <a:bodyPr/>
        <a:lstStyle/>
        <a:p>
          <a:endParaRPr lang="es-CO" sz="2400"/>
        </a:p>
      </dgm:t>
    </dgm:pt>
    <dgm:pt modelId="{D2A4652C-CDE7-4EF3-A7DF-287AB7207F35}" type="sibTrans" cxnId="{07E87F84-A8AB-4C1B-BF9A-4E8DB754B73D}">
      <dgm:prSet/>
      <dgm:spPr/>
      <dgm:t>
        <a:bodyPr/>
        <a:lstStyle/>
        <a:p>
          <a:endParaRPr lang="es-CO" sz="2400"/>
        </a:p>
      </dgm:t>
    </dgm:pt>
    <dgm:pt modelId="{CE7171B3-3758-464D-89B6-B0DD78781FAD}">
      <dgm:prSet custT="1"/>
      <dgm:spPr/>
      <dgm:t>
        <a:bodyPr/>
        <a:lstStyle/>
        <a:p>
          <a:pPr>
            <a:buFont typeface="Arial" panose="020B0604020202020204" pitchFamily="34" charset="0"/>
            <a:buChar char="•"/>
          </a:pPr>
          <a:r>
            <a:rPr lang="es-CO" sz="1800" noProof="0" dirty="0">
              <a:latin typeface="Trebuchet MS" panose="020B0603020202020204" pitchFamily="34" charset="0"/>
            </a:rPr>
            <a:t>Submodelo B...</a:t>
          </a:r>
        </a:p>
      </dgm:t>
    </dgm:pt>
    <dgm:pt modelId="{A8FF1CDC-51C2-4EEF-BB54-E59CAFB1D981}" type="parTrans" cxnId="{B02D13B5-7E9C-4BE9-9F3C-4E2E2C8CC1A9}">
      <dgm:prSet/>
      <dgm:spPr/>
      <dgm:t>
        <a:bodyPr/>
        <a:lstStyle/>
        <a:p>
          <a:endParaRPr lang="es-CO" sz="2400"/>
        </a:p>
      </dgm:t>
    </dgm:pt>
    <dgm:pt modelId="{3A54DED9-A5FD-43C9-86A1-72EE53626160}" type="sibTrans" cxnId="{B02D13B5-7E9C-4BE9-9F3C-4E2E2C8CC1A9}">
      <dgm:prSet/>
      <dgm:spPr/>
      <dgm:t>
        <a:bodyPr/>
        <a:lstStyle/>
        <a:p>
          <a:endParaRPr lang="es-CO" sz="2400"/>
        </a:p>
      </dgm:t>
    </dgm:pt>
    <dgm:pt modelId="{FC6C414D-7C72-4092-B9C4-DB4787427D3C}">
      <dgm:prSet custT="1"/>
      <dgm:spPr/>
      <dgm:t>
        <a:bodyPr/>
        <a:lstStyle/>
        <a:p>
          <a:pPr>
            <a:buFont typeface="Arial" panose="020B0604020202020204" pitchFamily="34" charset="0"/>
            <a:buChar char="•"/>
          </a:pPr>
          <a:r>
            <a:rPr lang="es-CO" sz="1800" noProof="0" dirty="0">
              <a:latin typeface="Trebuchet MS" panose="020B0603020202020204" pitchFamily="34" charset="0"/>
            </a:rPr>
            <a:t>Submodelo A</a:t>
          </a:r>
        </a:p>
      </dgm:t>
    </dgm:pt>
    <dgm:pt modelId="{F99FFF36-F2C4-43FC-809C-7E69C301822E}" type="parTrans" cxnId="{C897B829-6D24-4571-A480-AB1414F2393D}">
      <dgm:prSet/>
      <dgm:spPr/>
      <dgm:t>
        <a:bodyPr/>
        <a:lstStyle/>
        <a:p>
          <a:endParaRPr lang="es-CO" sz="2400"/>
        </a:p>
      </dgm:t>
    </dgm:pt>
    <dgm:pt modelId="{CBEE045A-20BA-485C-A951-06FC3EECB79B}" type="sibTrans" cxnId="{C897B829-6D24-4571-A480-AB1414F2393D}">
      <dgm:prSet/>
      <dgm:spPr/>
      <dgm:t>
        <a:bodyPr/>
        <a:lstStyle/>
        <a:p>
          <a:endParaRPr lang="es-CO" sz="2400"/>
        </a:p>
      </dgm:t>
    </dgm:pt>
    <dgm:pt modelId="{FE0CEEC4-8724-44B8-8767-FC550ABAA411}">
      <dgm:prSet custT="1"/>
      <dgm:spPr/>
      <dgm:t>
        <a:bodyPr/>
        <a:lstStyle/>
        <a:p>
          <a:pPr>
            <a:buFont typeface="Arial" panose="020B0604020202020204" pitchFamily="34" charset="0"/>
            <a:buChar char="•"/>
          </a:pPr>
          <a:r>
            <a:rPr lang="es-CO" sz="1800" noProof="0" dirty="0">
              <a:latin typeface="Trebuchet MS" panose="020B0603020202020204" pitchFamily="34" charset="0"/>
            </a:rPr>
            <a:t>Submodelo B…</a:t>
          </a:r>
        </a:p>
      </dgm:t>
    </dgm:pt>
    <dgm:pt modelId="{250190B0-3624-439C-8B6E-C647C03D01A3}" type="parTrans" cxnId="{46AC2D2A-9AF2-4525-9A2A-A1AB5D21C247}">
      <dgm:prSet/>
      <dgm:spPr/>
      <dgm:t>
        <a:bodyPr/>
        <a:lstStyle/>
        <a:p>
          <a:endParaRPr lang="es-CO" sz="2400"/>
        </a:p>
      </dgm:t>
    </dgm:pt>
    <dgm:pt modelId="{56707CAD-2074-4EC1-BF47-B723C40D5898}" type="sibTrans" cxnId="{46AC2D2A-9AF2-4525-9A2A-A1AB5D21C247}">
      <dgm:prSet/>
      <dgm:spPr/>
      <dgm:t>
        <a:bodyPr/>
        <a:lstStyle/>
        <a:p>
          <a:endParaRPr lang="es-CO" sz="2400"/>
        </a:p>
      </dgm:t>
    </dgm:pt>
    <dgm:pt modelId="{9E036200-DA52-4859-BF0D-9A651CB2F54D}" type="pres">
      <dgm:prSet presAssocID="{626E73B9-DC17-418F-9BCC-840BF43D5575}" presName="rootnode" presStyleCnt="0">
        <dgm:presLayoutVars>
          <dgm:chMax/>
          <dgm:chPref/>
          <dgm:dir/>
          <dgm:animLvl val="lvl"/>
        </dgm:presLayoutVars>
      </dgm:prSet>
      <dgm:spPr/>
    </dgm:pt>
    <dgm:pt modelId="{6F35DA6B-0062-4717-B800-058D51C27A4A}" type="pres">
      <dgm:prSet presAssocID="{A1D41D2A-5599-4108-9242-7ACDAF036B76}" presName="composite" presStyleCnt="0"/>
      <dgm:spPr/>
    </dgm:pt>
    <dgm:pt modelId="{EBD410C5-FAE1-4BE8-BA8B-CC12D054EDC5}" type="pres">
      <dgm:prSet presAssocID="{A1D41D2A-5599-4108-9242-7ACDAF036B76}" presName="LShape" presStyleLbl="alignNode1" presStyleIdx="0" presStyleCnt="5"/>
      <dgm:spPr/>
    </dgm:pt>
    <dgm:pt modelId="{CF5EC9C1-5788-4A3E-864D-EEC6AD481D6A}" type="pres">
      <dgm:prSet presAssocID="{A1D41D2A-5599-4108-9242-7ACDAF036B76}" presName="ParentText" presStyleLbl="revTx" presStyleIdx="0" presStyleCnt="3">
        <dgm:presLayoutVars>
          <dgm:chMax val="0"/>
          <dgm:chPref val="0"/>
          <dgm:bulletEnabled val="1"/>
        </dgm:presLayoutVars>
      </dgm:prSet>
      <dgm:spPr/>
    </dgm:pt>
    <dgm:pt modelId="{1BA3A764-9BCD-4B08-A51F-FB97F25D0E50}" type="pres">
      <dgm:prSet presAssocID="{A1D41D2A-5599-4108-9242-7ACDAF036B76}" presName="Triangle" presStyleLbl="alignNode1" presStyleIdx="1" presStyleCnt="5"/>
      <dgm:spPr/>
    </dgm:pt>
    <dgm:pt modelId="{9D0F1D37-A481-4558-9496-4423909A6280}" type="pres">
      <dgm:prSet presAssocID="{DBF40F34-4A16-4EAB-8DE3-03720AF1FD31}" presName="sibTrans" presStyleCnt="0"/>
      <dgm:spPr/>
    </dgm:pt>
    <dgm:pt modelId="{D6A2927F-88EE-445C-93C9-92236993C5D4}" type="pres">
      <dgm:prSet presAssocID="{DBF40F34-4A16-4EAB-8DE3-03720AF1FD31}" presName="space" presStyleCnt="0"/>
      <dgm:spPr/>
    </dgm:pt>
    <dgm:pt modelId="{4F998A5A-D7D8-4666-A197-FF4F840CBBB2}" type="pres">
      <dgm:prSet presAssocID="{E5E3D1A6-A98D-4327-A728-02059CA54001}" presName="composite" presStyleCnt="0"/>
      <dgm:spPr/>
    </dgm:pt>
    <dgm:pt modelId="{B8CADFA0-1298-474E-9BDE-B04BC58B0D0C}" type="pres">
      <dgm:prSet presAssocID="{E5E3D1A6-A98D-4327-A728-02059CA54001}" presName="LShape" presStyleLbl="alignNode1" presStyleIdx="2" presStyleCnt="5"/>
      <dgm:spPr/>
    </dgm:pt>
    <dgm:pt modelId="{365604BD-AD64-43A7-ACBD-D22A2B7F7947}" type="pres">
      <dgm:prSet presAssocID="{E5E3D1A6-A98D-4327-A728-02059CA54001}" presName="ParentText" presStyleLbl="revTx" presStyleIdx="1" presStyleCnt="3">
        <dgm:presLayoutVars>
          <dgm:chMax val="0"/>
          <dgm:chPref val="0"/>
          <dgm:bulletEnabled val="1"/>
        </dgm:presLayoutVars>
      </dgm:prSet>
      <dgm:spPr/>
    </dgm:pt>
    <dgm:pt modelId="{4AECEE60-293B-473C-8152-733AC7735C1A}" type="pres">
      <dgm:prSet presAssocID="{E5E3D1A6-A98D-4327-A728-02059CA54001}" presName="Triangle" presStyleLbl="alignNode1" presStyleIdx="3" presStyleCnt="5"/>
      <dgm:spPr/>
    </dgm:pt>
    <dgm:pt modelId="{43F5F5E2-D31D-4742-8DC3-9359387CEFEC}" type="pres">
      <dgm:prSet presAssocID="{7177CE42-C631-4420-A5EB-42B152460AB1}" presName="sibTrans" presStyleCnt="0"/>
      <dgm:spPr/>
    </dgm:pt>
    <dgm:pt modelId="{0D8A4E1E-1754-457E-8794-89E5520765CE}" type="pres">
      <dgm:prSet presAssocID="{7177CE42-C631-4420-A5EB-42B152460AB1}" presName="space" presStyleCnt="0"/>
      <dgm:spPr/>
    </dgm:pt>
    <dgm:pt modelId="{FD2B8505-FAD5-45E0-A8CD-08F102BE2D88}" type="pres">
      <dgm:prSet presAssocID="{E1691F4C-2986-4EB4-971A-4A45716FBB40}" presName="composite" presStyleCnt="0"/>
      <dgm:spPr/>
    </dgm:pt>
    <dgm:pt modelId="{A456A038-E79D-409B-9400-50A658E4C3A0}" type="pres">
      <dgm:prSet presAssocID="{E1691F4C-2986-4EB4-971A-4A45716FBB40}" presName="LShape" presStyleLbl="alignNode1" presStyleIdx="4" presStyleCnt="5"/>
      <dgm:spPr/>
    </dgm:pt>
    <dgm:pt modelId="{55ECC9BC-1222-400F-8CD6-A4D511A64938}" type="pres">
      <dgm:prSet presAssocID="{E1691F4C-2986-4EB4-971A-4A45716FBB40}" presName="ParentText" presStyleLbl="revTx" presStyleIdx="2" presStyleCnt="3">
        <dgm:presLayoutVars>
          <dgm:chMax val="0"/>
          <dgm:chPref val="0"/>
          <dgm:bulletEnabled val="1"/>
        </dgm:presLayoutVars>
      </dgm:prSet>
      <dgm:spPr/>
    </dgm:pt>
  </dgm:ptLst>
  <dgm:cxnLst>
    <dgm:cxn modelId="{D9299B00-7CAA-488C-8CF5-EDFADC1B8108}" type="presOf" srcId="{626E73B9-DC17-418F-9BCC-840BF43D5575}" destId="{9E036200-DA52-4859-BF0D-9A651CB2F54D}" srcOrd="0" destOrd="0" presId="urn:microsoft.com/office/officeart/2009/3/layout/StepUpProcess"/>
    <dgm:cxn modelId="{8C562408-EB2D-4503-B305-F1664A139CD7}" type="presOf" srcId="{3088CC3C-6EC3-4D85-877D-3D6FDC118341}" destId="{365604BD-AD64-43A7-ACBD-D22A2B7F7947}" srcOrd="0" destOrd="2" presId="urn:microsoft.com/office/officeart/2009/3/layout/StepUpProcess"/>
    <dgm:cxn modelId="{0301A208-4E69-4382-86FD-4C9885BA3694}" srcId="{0642F2ED-AEF2-4A15-9D59-A729845ECC04}" destId="{48152C56-1EB4-430E-B694-03D735F541EB}" srcOrd="8" destOrd="0" parTransId="{70BA17CE-35BB-40C4-A7D2-D5138E0FEB8A}" sibTransId="{1EDF7423-90D7-4FDC-807E-AE752E9BDD93}"/>
    <dgm:cxn modelId="{5CFBCB0C-A3D3-4016-85C1-902D27B1B11D}" type="presOf" srcId="{D8D59AE8-8986-42F4-BFB3-E6DE7CC6622A}" destId="{CF5EC9C1-5788-4A3E-864D-EEC6AD481D6A}" srcOrd="0" destOrd="4" presId="urn:microsoft.com/office/officeart/2009/3/layout/StepUpProcess"/>
    <dgm:cxn modelId="{F64E3B10-050A-4764-A7E1-AC6DCB7D6927}" srcId="{0642F2ED-AEF2-4A15-9D59-A729845ECC04}" destId="{573F510A-7BB0-4E0D-8D29-DD09BFA802A1}" srcOrd="10" destOrd="0" parTransId="{6319A12E-9201-4FB2-9CE7-71E2E40B88AB}" sibTransId="{D96B7755-B947-42B3-A49C-B02CDC642E70}"/>
    <dgm:cxn modelId="{FBAB4C17-AF66-4187-AA91-FC7B3E61E9D9}" type="presOf" srcId="{2DEAB69F-0126-4F7F-99FC-C81D5EE67D26}" destId="{55ECC9BC-1222-400F-8CD6-A4D511A64938}" srcOrd="0" destOrd="2" presId="urn:microsoft.com/office/officeart/2009/3/layout/StepUpProcess"/>
    <dgm:cxn modelId="{6507141A-821E-4013-94E3-C2A68E9F9E72}" srcId="{0642F2ED-AEF2-4A15-9D59-A729845ECC04}" destId="{9A91CFB4-C3DB-4157-9F13-E70C538EE85E}" srcOrd="9" destOrd="0" parTransId="{35FBFB1B-A064-4F61-9FF6-BA2163B3A604}" sibTransId="{CFF7839A-EFA1-4E39-A637-35B366851971}"/>
    <dgm:cxn modelId="{596E271B-1F64-4353-9994-495BB3C3106D}" srcId="{0642F2ED-AEF2-4A15-9D59-A729845ECC04}" destId="{2435E9BC-518A-4157-98FB-3EB07CAF2229}" srcOrd="7" destOrd="0" parTransId="{E04E982C-62F6-46DA-9DA3-25B99970D897}" sibTransId="{01725A12-B8AD-4D4B-AF20-567BDE1D0936}"/>
    <dgm:cxn modelId="{2FC3F828-7B42-4026-A1CA-14A911DCA747}" srcId="{E1691F4C-2986-4EB4-971A-4A45716FBB40}" destId="{2DEAB69F-0126-4F7F-99FC-C81D5EE67D26}" srcOrd="1" destOrd="0" parTransId="{4B3C2246-D1B7-415E-9D43-3DC5EBD7CBF7}" sibTransId="{F2743DE9-6BAB-4CAB-BD70-E83958A6DA53}"/>
    <dgm:cxn modelId="{C897B829-6D24-4571-A480-AB1414F2393D}" srcId="{EAA06254-D709-4ECC-9416-29057886118D}" destId="{FC6C414D-7C72-4092-B9C4-DB4787427D3C}" srcOrd="0" destOrd="0" parTransId="{F99FFF36-F2C4-43FC-809C-7E69C301822E}" sibTransId="{CBEE045A-20BA-485C-A951-06FC3EECB79B}"/>
    <dgm:cxn modelId="{8508C129-0B5F-4C9E-85CE-C75E73543F57}" srcId="{0642F2ED-AEF2-4A15-9D59-A729845ECC04}" destId="{AB4DEF5A-8A5B-481C-A46C-0B65CFB624C9}" srcOrd="6" destOrd="0" parTransId="{90DB8E31-05E1-416B-8CA8-A7B46EC69C87}" sibTransId="{65885916-920B-4848-B053-78CAEB098D27}"/>
    <dgm:cxn modelId="{46AC2D2A-9AF2-4525-9A2A-A1AB5D21C247}" srcId="{EAA06254-D709-4ECC-9416-29057886118D}" destId="{FE0CEEC4-8724-44B8-8767-FC550ABAA411}" srcOrd="1" destOrd="0" parTransId="{250190B0-3624-439C-8B6E-C647C03D01A3}" sibTransId="{56707CAD-2074-4EC1-BF47-B723C40D5898}"/>
    <dgm:cxn modelId="{D81A1F32-35BC-47C1-B5A5-754E88701292}" srcId="{0642F2ED-AEF2-4A15-9D59-A729845ECC04}" destId="{46D108B7-4F9F-47F4-BF2A-5C3F91B06D59}" srcOrd="3" destOrd="0" parTransId="{4B2EDB77-BD79-44AD-9DF2-6AD7547ECA28}" sibTransId="{FF4BAB1D-A812-4C65-9D3E-0C10D46A1850}"/>
    <dgm:cxn modelId="{666D183A-0138-48C9-8967-C4983D8E5A86}" srcId="{0642F2ED-AEF2-4A15-9D59-A729845ECC04}" destId="{D1CECB73-1614-4E45-AD4E-EEB1A237B922}" srcOrd="4" destOrd="0" parTransId="{96B13C8A-A3E6-4214-AA7F-B2A5694A78A5}" sibTransId="{4012C1A5-4333-4DA6-A62E-2642E3E3E2DF}"/>
    <dgm:cxn modelId="{F206883F-1918-46FD-A50E-7CEC9279BD3C}" type="presOf" srcId="{D1CECB73-1614-4E45-AD4E-EEB1A237B922}" destId="{365604BD-AD64-43A7-ACBD-D22A2B7F7947}" srcOrd="0" destOrd="6" presId="urn:microsoft.com/office/officeart/2009/3/layout/StepUpProcess"/>
    <dgm:cxn modelId="{7DD3465B-73DB-43A7-8887-39565873F2E9}" srcId="{626E73B9-DC17-418F-9BCC-840BF43D5575}" destId="{E1691F4C-2986-4EB4-971A-4A45716FBB40}" srcOrd="2" destOrd="0" parTransId="{1A7440B2-5575-47B8-B721-AD78476F32B4}" sibTransId="{B2941581-7109-4DB7-9551-AA2E42183E88}"/>
    <dgm:cxn modelId="{C8EADF5B-449F-475F-90EF-29BF2F412609}" type="presOf" srcId="{56D5F12D-78C9-4CC0-A3C3-0448D13C9737}" destId="{55ECC9BC-1222-400F-8CD6-A4D511A64938}" srcOrd="0" destOrd="1" presId="urn:microsoft.com/office/officeart/2009/3/layout/StepUpProcess"/>
    <dgm:cxn modelId="{00B42746-E79C-4F7B-A8B4-585D73B8BF2B}" type="presOf" srcId="{E5E3D1A6-A98D-4327-A728-02059CA54001}" destId="{365604BD-AD64-43A7-ACBD-D22A2B7F7947}" srcOrd="0" destOrd="0" presId="urn:microsoft.com/office/officeart/2009/3/layout/StepUpProcess"/>
    <dgm:cxn modelId="{808B8B49-5AC4-4C8A-84E0-FBA7392F765C}" srcId="{A1D41D2A-5599-4108-9242-7ACDAF036B76}" destId="{05EA2D13-0ED7-4323-A24D-20A020498DAD}" srcOrd="1" destOrd="0" parTransId="{0D03BDF8-34BA-4E72-A29E-8D1F5B17094B}" sibTransId="{B2A9FF47-EE08-4615-91F8-6C79B96A4037}"/>
    <dgm:cxn modelId="{7BE3524B-7518-45B3-9F22-1AD16B84B74F}" type="presOf" srcId="{7DA00B76-F9F9-4DB9-9AEF-6786933DDC76}" destId="{365604BD-AD64-43A7-ACBD-D22A2B7F7947}" srcOrd="0" destOrd="7" presId="urn:microsoft.com/office/officeart/2009/3/layout/StepUpProcess"/>
    <dgm:cxn modelId="{2BBA7455-40F0-460E-A72F-67000CF1E2E6}" type="presOf" srcId="{573F510A-7BB0-4E0D-8D29-DD09BFA802A1}" destId="{365604BD-AD64-43A7-ACBD-D22A2B7F7947}" srcOrd="0" destOrd="12" presId="urn:microsoft.com/office/officeart/2009/3/layout/StepUpProcess"/>
    <dgm:cxn modelId="{F0000876-88F7-4F0D-AF5B-F8DBB943C2F7}" type="presOf" srcId="{CE7171B3-3758-464D-89B6-B0DD78781FAD}" destId="{CF5EC9C1-5788-4A3E-864D-EEC6AD481D6A}" srcOrd="0" destOrd="5" presId="urn:microsoft.com/office/officeart/2009/3/layout/StepUpProcess"/>
    <dgm:cxn modelId="{5A9A0E57-6601-44EE-8208-7B3A23102D71}" srcId="{E1691F4C-2986-4EB4-971A-4A45716FBB40}" destId="{EAA06254-D709-4ECC-9416-29057886118D}" srcOrd="2" destOrd="0" parTransId="{A43255EE-94A2-4FB2-87AF-5F53E870FCC9}" sibTransId="{7457948A-5E01-4707-87D8-237ADE8A4A6A}"/>
    <dgm:cxn modelId="{0157437A-4F16-4231-ABFF-1BD889863FFE}" srcId="{626E73B9-DC17-418F-9BCC-840BF43D5575}" destId="{E5E3D1A6-A98D-4327-A728-02059CA54001}" srcOrd="1" destOrd="0" parTransId="{A982394A-76C8-4948-90A3-68AD250ABF50}" sibTransId="{7177CE42-C631-4420-A5EB-42B152460AB1}"/>
    <dgm:cxn modelId="{07E87F84-A8AB-4C1B-BF9A-4E8DB754B73D}" srcId="{6AECD352-C856-4A7D-BB51-A80113E355C7}" destId="{D8D59AE8-8986-42F4-BFB3-E6DE7CC6622A}" srcOrd="0" destOrd="0" parTransId="{97216DFE-0766-4BEA-88A8-72616BC53C00}" sibTransId="{D2A4652C-CDE7-4EF3-A7DF-287AB7207F35}"/>
    <dgm:cxn modelId="{47D2288F-B818-4D82-84C4-1D5EDE49D8A0}" type="presOf" srcId="{E1691F4C-2986-4EB4-971A-4A45716FBB40}" destId="{55ECC9BC-1222-400F-8CD6-A4D511A64938}" srcOrd="0" destOrd="0" presId="urn:microsoft.com/office/officeart/2009/3/layout/StepUpProcess"/>
    <dgm:cxn modelId="{B6048693-AAA5-40B7-BEC0-B81331EFDD11}" srcId="{E5E3D1A6-A98D-4327-A728-02059CA54001}" destId="{0642F2ED-AEF2-4A15-9D59-A729845ECC04}" srcOrd="0" destOrd="0" parTransId="{BE423B38-19C1-4D3E-A734-574361E0CBBE}" sibTransId="{BD3923FC-942F-44AB-AEBF-4C492E8DD4E3}"/>
    <dgm:cxn modelId="{08DB2C9F-8B03-47C2-94E0-90F60E19B0EE}" type="presOf" srcId="{48152C56-1EB4-430E-B694-03D735F541EB}" destId="{365604BD-AD64-43A7-ACBD-D22A2B7F7947}" srcOrd="0" destOrd="10" presId="urn:microsoft.com/office/officeart/2009/3/layout/StepUpProcess"/>
    <dgm:cxn modelId="{EEEE35A5-522A-4D07-ACC9-F928E7824DEF}" srcId="{0642F2ED-AEF2-4A15-9D59-A729845ECC04}" destId="{7DA00B76-F9F9-4DB9-9AEF-6786933DDC76}" srcOrd="5" destOrd="0" parTransId="{D32BA72E-6A21-4C79-9E67-C1B940870194}" sibTransId="{910648F3-4871-4FD1-B989-C1250FC01F09}"/>
    <dgm:cxn modelId="{5EE5E8AF-377E-49EA-B257-48D4935182A2}" type="presOf" srcId="{85DA733F-9A1A-4E69-8B2C-0197C265D2CB}" destId="{365604BD-AD64-43A7-ACBD-D22A2B7F7947}" srcOrd="0" destOrd="3" presId="urn:microsoft.com/office/officeart/2009/3/layout/StepUpProcess"/>
    <dgm:cxn modelId="{C599D1B0-5F69-4E72-ACBE-BEE5B83C1EF7}" type="presOf" srcId="{05EA2D13-0ED7-4323-A24D-20A020498DAD}" destId="{CF5EC9C1-5788-4A3E-864D-EEC6AD481D6A}" srcOrd="0" destOrd="2" presId="urn:microsoft.com/office/officeart/2009/3/layout/StepUpProcess"/>
    <dgm:cxn modelId="{04CFF9B0-4638-44F6-8C8E-DCF6DCC715C6}" srcId="{E1691F4C-2986-4EB4-971A-4A45716FBB40}" destId="{56D5F12D-78C9-4CC0-A3C3-0448D13C9737}" srcOrd="0" destOrd="0" parTransId="{0399FA79-6DA4-4A9D-8DCD-D9C4BCE9171D}" sibTransId="{F6C50F7C-1123-4BE6-A599-12830633DDF3}"/>
    <dgm:cxn modelId="{7711DFB2-D657-4BD8-971E-C86A5AB2F3C6}" srcId="{A1D41D2A-5599-4108-9242-7ACDAF036B76}" destId="{D5116DCF-8471-49EC-B751-96C4489A782D}" srcOrd="0" destOrd="0" parTransId="{C7EE73D1-39D6-4AF3-AE82-B287E0CFFBD1}" sibTransId="{8136F9F8-ED7D-4D72-8D90-9BC732E6DF29}"/>
    <dgm:cxn modelId="{B02D13B5-7E9C-4BE9-9F3C-4E2E2C8CC1A9}" srcId="{6AECD352-C856-4A7D-BB51-A80113E355C7}" destId="{CE7171B3-3758-464D-89B6-B0DD78781FAD}" srcOrd="1" destOrd="0" parTransId="{A8FF1CDC-51C2-4EEF-BB54-E59CAFB1D981}" sibTransId="{3A54DED9-A5FD-43C9-86A1-72EE53626160}"/>
    <dgm:cxn modelId="{CB3141B8-ED22-4D7D-84BC-2BEF4D211634}" type="presOf" srcId="{AB4DEF5A-8A5B-481C-A46C-0B65CFB624C9}" destId="{365604BD-AD64-43A7-ACBD-D22A2B7F7947}" srcOrd="0" destOrd="8" presId="urn:microsoft.com/office/officeart/2009/3/layout/StepUpProcess"/>
    <dgm:cxn modelId="{4A7E12BB-2C8F-4AFE-BEBC-8208B2069724}" srcId="{0642F2ED-AEF2-4A15-9D59-A729845ECC04}" destId="{85DA733F-9A1A-4E69-8B2C-0197C265D2CB}" srcOrd="1" destOrd="0" parTransId="{2C5F853A-BA22-4371-8DC4-E47CA621C88B}" sibTransId="{242668A9-1045-4BC6-98FC-5D96DAAE0C6D}"/>
    <dgm:cxn modelId="{16B268BE-8F98-4AFA-9D4D-9CC207C262F8}" type="presOf" srcId="{EAA06254-D709-4ECC-9416-29057886118D}" destId="{55ECC9BC-1222-400F-8CD6-A4D511A64938}" srcOrd="0" destOrd="3" presId="urn:microsoft.com/office/officeart/2009/3/layout/StepUpProcess"/>
    <dgm:cxn modelId="{FE5185BE-0F89-4872-A518-C2B6DD9D0BF6}" srcId="{626E73B9-DC17-418F-9BCC-840BF43D5575}" destId="{A1D41D2A-5599-4108-9242-7ACDAF036B76}" srcOrd="0" destOrd="0" parTransId="{4FF062CB-769B-429F-A88A-2D9B1FD52149}" sibTransId="{DBF40F34-4A16-4EAB-8DE3-03720AF1FD31}"/>
    <dgm:cxn modelId="{461CFCC2-4ACD-47D2-8B69-49714FE1F36A}" type="presOf" srcId="{FE0CEEC4-8724-44B8-8767-FC550ABAA411}" destId="{55ECC9BC-1222-400F-8CD6-A4D511A64938}" srcOrd="0" destOrd="5" presId="urn:microsoft.com/office/officeart/2009/3/layout/StepUpProcess"/>
    <dgm:cxn modelId="{A763A4C5-4F51-4BA0-8862-9D3169CFE706}" type="presOf" srcId="{A1D41D2A-5599-4108-9242-7ACDAF036B76}" destId="{CF5EC9C1-5788-4A3E-864D-EEC6AD481D6A}" srcOrd="0" destOrd="0" presId="urn:microsoft.com/office/officeart/2009/3/layout/StepUpProcess"/>
    <dgm:cxn modelId="{E1BD29D0-7636-4255-9AA2-4AAEEF9A577A}" type="presOf" srcId="{0642F2ED-AEF2-4A15-9D59-A729845ECC04}" destId="{365604BD-AD64-43A7-ACBD-D22A2B7F7947}" srcOrd="0" destOrd="1" presId="urn:microsoft.com/office/officeart/2009/3/layout/StepUpProcess"/>
    <dgm:cxn modelId="{38026FD6-C149-4C5E-83C6-F2C95A971F2B}" type="presOf" srcId="{6AECD352-C856-4A7D-BB51-A80113E355C7}" destId="{CF5EC9C1-5788-4A3E-864D-EEC6AD481D6A}" srcOrd="0" destOrd="3" presId="urn:microsoft.com/office/officeart/2009/3/layout/StepUpProcess"/>
    <dgm:cxn modelId="{AC913FD9-5584-4753-AF69-3F68E560AFCB}" srcId="{0642F2ED-AEF2-4A15-9D59-A729845ECC04}" destId="{A6339A93-036E-42CB-BB10-6B99E735CE5B}" srcOrd="2" destOrd="0" parTransId="{70CDC0E4-3E6C-49E6-8169-9B853B8CD3C0}" sibTransId="{1DCED77D-CB47-491C-B749-8BF665F92123}"/>
    <dgm:cxn modelId="{597995DE-2C08-47E2-9097-A4722866325E}" type="presOf" srcId="{D5116DCF-8471-49EC-B751-96C4489A782D}" destId="{CF5EC9C1-5788-4A3E-864D-EEC6AD481D6A}" srcOrd="0" destOrd="1" presId="urn:microsoft.com/office/officeart/2009/3/layout/StepUpProcess"/>
    <dgm:cxn modelId="{DAA8E4E6-DF45-4ADB-9BB7-56730DAAA5B2}" srcId="{A1D41D2A-5599-4108-9242-7ACDAF036B76}" destId="{6AECD352-C856-4A7D-BB51-A80113E355C7}" srcOrd="2" destOrd="0" parTransId="{ECA30008-0D79-43F7-8F2B-C0E33DA039CA}" sibTransId="{962FA651-E7CD-442F-8BF3-6EA0D90A6549}"/>
    <dgm:cxn modelId="{B6AD85EA-74CE-41EE-86B8-4B88BF9B6500}" srcId="{0642F2ED-AEF2-4A15-9D59-A729845ECC04}" destId="{3088CC3C-6EC3-4D85-877D-3D6FDC118341}" srcOrd="0" destOrd="0" parTransId="{57323D23-AFDA-47BA-91D1-39AF369DAEB6}" sibTransId="{BC56A082-902F-4011-B84E-89286C5538AF}"/>
    <dgm:cxn modelId="{3C58DEEA-86A9-4BAB-AD6D-7E714F48DBAF}" type="presOf" srcId="{9A91CFB4-C3DB-4157-9F13-E70C538EE85E}" destId="{365604BD-AD64-43A7-ACBD-D22A2B7F7947}" srcOrd="0" destOrd="11" presId="urn:microsoft.com/office/officeart/2009/3/layout/StepUpProcess"/>
    <dgm:cxn modelId="{62D352EC-6633-4AD3-8726-F1C44A19D70D}" type="presOf" srcId="{A6339A93-036E-42CB-BB10-6B99E735CE5B}" destId="{365604BD-AD64-43A7-ACBD-D22A2B7F7947}" srcOrd="0" destOrd="4" presId="urn:microsoft.com/office/officeart/2009/3/layout/StepUpProcess"/>
    <dgm:cxn modelId="{02EE18F4-7D49-47CA-A123-3F6E95D31BF0}" type="presOf" srcId="{2435E9BC-518A-4157-98FB-3EB07CAF2229}" destId="{365604BD-AD64-43A7-ACBD-D22A2B7F7947}" srcOrd="0" destOrd="9" presId="urn:microsoft.com/office/officeart/2009/3/layout/StepUpProcess"/>
    <dgm:cxn modelId="{30FBE1F8-26E8-478C-BD91-912813F9CECB}" type="presOf" srcId="{46D108B7-4F9F-47F4-BF2A-5C3F91B06D59}" destId="{365604BD-AD64-43A7-ACBD-D22A2B7F7947}" srcOrd="0" destOrd="5" presId="urn:microsoft.com/office/officeart/2009/3/layout/StepUpProcess"/>
    <dgm:cxn modelId="{E788D4FE-3443-419A-8398-40942F8313F7}" type="presOf" srcId="{FC6C414D-7C72-4092-B9C4-DB4787427D3C}" destId="{55ECC9BC-1222-400F-8CD6-A4D511A64938}" srcOrd="0" destOrd="4" presId="urn:microsoft.com/office/officeart/2009/3/layout/StepUpProcess"/>
    <dgm:cxn modelId="{5EDAF249-A76D-46D8-855D-55563DD2F892}" type="presParOf" srcId="{9E036200-DA52-4859-BF0D-9A651CB2F54D}" destId="{6F35DA6B-0062-4717-B800-058D51C27A4A}" srcOrd="0" destOrd="0" presId="urn:microsoft.com/office/officeart/2009/3/layout/StepUpProcess"/>
    <dgm:cxn modelId="{05E4EEB8-4EA2-467D-BAA2-4364BC0302DB}" type="presParOf" srcId="{6F35DA6B-0062-4717-B800-058D51C27A4A}" destId="{EBD410C5-FAE1-4BE8-BA8B-CC12D054EDC5}" srcOrd="0" destOrd="0" presId="urn:microsoft.com/office/officeart/2009/3/layout/StepUpProcess"/>
    <dgm:cxn modelId="{5B87E4F5-4692-4CF0-8352-CD2954E5D305}" type="presParOf" srcId="{6F35DA6B-0062-4717-B800-058D51C27A4A}" destId="{CF5EC9C1-5788-4A3E-864D-EEC6AD481D6A}" srcOrd="1" destOrd="0" presId="urn:microsoft.com/office/officeart/2009/3/layout/StepUpProcess"/>
    <dgm:cxn modelId="{2B9AFCD1-0F33-4A61-AFBE-C262468B39B9}" type="presParOf" srcId="{6F35DA6B-0062-4717-B800-058D51C27A4A}" destId="{1BA3A764-9BCD-4B08-A51F-FB97F25D0E50}" srcOrd="2" destOrd="0" presId="urn:microsoft.com/office/officeart/2009/3/layout/StepUpProcess"/>
    <dgm:cxn modelId="{18F61977-892A-47B4-8DDA-B909026CEE94}" type="presParOf" srcId="{9E036200-DA52-4859-BF0D-9A651CB2F54D}" destId="{9D0F1D37-A481-4558-9496-4423909A6280}" srcOrd="1" destOrd="0" presId="urn:microsoft.com/office/officeart/2009/3/layout/StepUpProcess"/>
    <dgm:cxn modelId="{76596C09-C93C-47B1-908B-5CCE89D4B135}" type="presParOf" srcId="{9D0F1D37-A481-4558-9496-4423909A6280}" destId="{D6A2927F-88EE-445C-93C9-92236993C5D4}" srcOrd="0" destOrd="0" presId="urn:microsoft.com/office/officeart/2009/3/layout/StepUpProcess"/>
    <dgm:cxn modelId="{F2B4D45B-6DA0-42F1-9A98-0F184CAC5C63}" type="presParOf" srcId="{9E036200-DA52-4859-BF0D-9A651CB2F54D}" destId="{4F998A5A-D7D8-4666-A197-FF4F840CBBB2}" srcOrd="2" destOrd="0" presId="urn:microsoft.com/office/officeart/2009/3/layout/StepUpProcess"/>
    <dgm:cxn modelId="{17C99B25-D01E-42F9-8281-BDF26E655441}" type="presParOf" srcId="{4F998A5A-D7D8-4666-A197-FF4F840CBBB2}" destId="{B8CADFA0-1298-474E-9BDE-B04BC58B0D0C}" srcOrd="0" destOrd="0" presId="urn:microsoft.com/office/officeart/2009/3/layout/StepUpProcess"/>
    <dgm:cxn modelId="{ED7C038E-C58B-4D9E-A4EC-8575DAA06087}" type="presParOf" srcId="{4F998A5A-D7D8-4666-A197-FF4F840CBBB2}" destId="{365604BD-AD64-43A7-ACBD-D22A2B7F7947}" srcOrd="1" destOrd="0" presId="urn:microsoft.com/office/officeart/2009/3/layout/StepUpProcess"/>
    <dgm:cxn modelId="{1821A2BC-5340-4BEE-8EEF-26B35B383BD5}" type="presParOf" srcId="{4F998A5A-D7D8-4666-A197-FF4F840CBBB2}" destId="{4AECEE60-293B-473C-8152-733AC7735C1A}" srcOrd="2" destOrd="0" presId="urn:microsoft.com/office/officeart/2009/3/layout/StepUpProcess"/>
    <dgm:cxn modelId="{5677EF84-4F18-4F0E-81F3-56AC0BD40398}" type="presParOf" srcId="{9E036200-DA52-4859-BF0D-9A651CB2F54D}" destId="{43F5F5E2-D31D-4742-8DC3-9359387CEFEC}" srcOrd="3" destOrd="0" presId="urn:microsoft.com/office/officeart/2009/3/layout/StepUpProcess"/>
    <dgm:cxn modelId="{1207874A-7438-4491-B78A-FA2989CC12E3}" type="presParOf" srcId="{43F5F5E2-D31D-4742-8DC3-9359387CEFEC}" destId="{0D8A4E1E-1754-457E-8794-89E5520765CE}" srcOrd="0" destOrd="0" presId="urn:microsoft.com/office/officeart/2009/3/layout/StepUpProcess"/>
    <dgm:cxn modelId="{C3F5A872-A5EC-46F1-998B-5443B5E5D0CF}" type="presParOf" srcId="{9E036200-DA52-4859-BF0D-9A651CB2F54D}" destId="{FD2B8505-FAD5-45E0-A8CD-08F102BE2D88}" srcOrd="4" destOrd="0" presId="urn:microsoft.com/office/officeart/2009/3/layout/StepUpProcess"/>
    <dgm:cxn modelId="{87B25F14-7C76-4F79-A520-8CC381175B52}" type="presParOf" srcId="{FD2B8505-FAD5-45E0-A8CD-08F102BE2D88}" destId="{A456A038-E79D-409B-9400-50A658E4C3A0}" srcOrd="0" destOrd="0" presId="urn:microsoft.com/office/officeart/2009/3/layout/StepUpProcess"/>
    <dgm:cxn modelId="{2E2A6290-620A-45A2-80E6-79A7D8F9F682}" type="presParOf" srcId="{FD2B8505-FAD5-45E0-A8CD-08F102BE2D88}" destId="{55ECC9BC-1222-400F-8CD6-A4D511A64938}"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9FA0EF-ED21-42AD-8B02-C4680DDA4579}" type="doc">
      <dgm:prSet loTypeId="urn:microsoft.com/office/officeart/2008/layout/PictureStrips" loCatId="list" qsTypeId="urn:microsoft.com/office/officeart/2005/8/quickstyle/simple1" qsCatId="simple" csTypeId="urn:microsoft.com/office/officeart/2005/8/colors/accent3_1" csCatId="accent3" phldr="1"/>
      <dgm:spPr/>
      <dgm:t>
        <a:bodyPr/>
        <a:lstStyle/>
        <a:p>
          <a:endParaRPr lang="es-CO"/>
        </a:p>
      </dgm:t>
    </dgm:pt>
    <dgm:pt modelId="{18AACC08-4824-44D6-A4ED-B7B9F8801C27}">
      <dgm:prSet phldrT="[Texto]"/>
      <dgm:spPr/>
      <dgm:t>
        <a:bodyPr/>
        <a:lstStyle/>
        <a:p>
          <a:r>
            <a:rPr lang="es-CO" dirty="0" err="1"/>
            <a:t>Turtles</a:t>
          </a:r>
          <a:endParaRPr lang="es-CO" dirty="0"/>
        </a:p>
      </dgm:t>
    </dgm:pt>
    <dgm:pt modelId="{349818E0-6D3C-46D9-8E43-12859F969251}" type="parTrans" cxnId="{F1FD4773-069B-46F4-B52C-D0FD03787313}">
      <dgm:prSet/>
      <dgm:spPr/>
      <dgm:t>
        <a:bodyPr/>
        <a:lstStyle/>
        <a:p>
          <a:endParaRPr lang="es-CO"/>
        </a:p>
      </dgm:t>
    </dgm:pt>
    <dgm:pt modelId="{ECE95097-A34B-4BF9-8B2A-B6751CB25602}" type="sibTrans" cxnId="{F1FD4773-069B-46F4-B52C-D0FD03787313}">
      <dgm:prSet/>
      <dgm:spPr/>
      <dgm:t>
        <a:bodyPr/>
        <a:lstStyle/>
        <a:p>
          <a:endParaRPr lang="es-CO"/>
        </a:p>
      </dgm:t>
    </dgm:pt>
    <dgm:pt modelId="{DF1A92DC-757F-46D5-8164-7DE78D3D9CA9}">
      <dgm:prSet phldrT="[Texto]"/>
      <dgm:spPr/>
      <dgm:t>
        <a:bodyPr/>
        <a:lstStyle/>
        <a:p>
          <a:r>
            <a:rPr lang="es-CO" dirty="0"/>
            <a:t>Agentes</a:t>
          </a:r>
        </a:p>
      </dgm:t>
    </dgm:pt>
    <dgm:pt modelId="{091F4160-FCC3-4FDD-B60B-31B4A4291FBA}" type="parTrans" cxnId="{FE86462A-84B0-4C7B-B340-73DCAF8C9781}">
      <dgm:prSet/>
      <dgm:spPr/>
      <dgm:t>
        <a:bodyPr/>
        <a:lstStyle/>
        <a:p>
          <a:endParaRPr lang="es-CO"/>
        </a:p>
      </dgm:t>
    </dgm:pt>
    <dgm:pt modelId="{18F12477-D71A-4310-A6DD-0F9223D5C1BF}" type="sibTrans" cxnId="{FE86462A-84B0-4C7B-B340-73DCAF8C9781}">
      <dgm:prSet/>
      <dgm:spPr/>
      <dgm:t>
        <a:bodyPr/>
        <a:lstStyle/>
        <a:p>
          <a:endParaRPr lang="es-CO"/>
        </a:p>
      </dgm:t>
    </dgm:pt>
    <dgm:pt modelId="{807C5DC5-7CD5-4F73-9E7C-7909FF445416}">
      <dgm:prSet phldrT="[Texto]"/>
      <dgm:spPr/>
      <dgm:t>
        <a:bodyPr/>
        <a:lstStyle/>
        <a:p>
          <a:r>
            <a:rPr lang="es-CO" dirty="0"/>
            <a:t>Movimiento</a:t>
          </a:r>
        </a:p>
      </dgm:t>
    </dgm:pt>
    <dgm:pt modelId="{C18B7B5C-E2ED-40C9-91A8-DF501A5AAC96}" type="parTrans" cxnId="{B2AADB79-E89A-4056-B13B-415B82E18093}">
      <dgm:prSet/>
      <dgm:spPr/>
      <dgm:t>
        <a:bodyPr/>
        <a:lstStyle/>
        <a:p>
          <a:endParaRPr lang="es-CO"/>
        </a:p>
      </dgm:t>
    </dgm:pt>
    <dgm:pt modelId="{3347118E-E135-420C-882A-E734207ED596}" type="sibTrans" cxnId="{B2AADB79-E89A-4056-B13B-415B82E18093}">
      <dgm:prSet/>
      <dgm:spPr/>
      <dgm:t>
        <a:bodyPr/>
        <a:lstStyle/>
        <a:p>
          <a:endParaRPr lang="es-CO"/>
        </a:p>
      </dgm:t>
    </dgm:pt>
    <dgm:pt modelId="{F85DF0A8-9616-4F46-B495-56EA3898A08A}">
      <dgm:prSet phldrT="[Texto]"/>
      <dgm:spPr/>
      <dgm:t>
        <a:bodyPr/>
        <a:lstStyle/>
        <a:p>
          <a:r>
            <a:rPr lang="es-CO" dirty="0" err="1"/>
            <a:t>Patches</a:t>
          </a:r>
          <a:endParaRPr lang="es-CO" dirty="0"/>
        </a:p>
      </dgm:t>
    </dgm:pt>
    <dgm:pt modelId="{5A59337F-6CB7-4CBE-8A64-06D1450456A9}" type="parTrans" cxnId="{4E90E35D-EB59-472C-B65F-06C82770108D}">
      <dgm:prSet/>
      <dgm:spPr/>
      <dgm:t>
        <a:bodyPr/>
        <a:lstStyle/>
        <a:p>
          <a:endParaRPr lang="es-CO"/>
        </a:p>
      </dgm:t>
    </dgm:pt>
    <dgm:pt modelId="{FEC66D94-0DA0-4411-9D8E-2AAA8BEF5405}" type="sibTrans" cxnId="{4E90E35D-EB59-472C-B65F-06C82770108D}">
      <dgm:prSet/>
      <dgm:spPr/>
      <dgm:t>
        <a:bodyPr/>
        <a:lstStyle/>
        <a:p>
          <a:endParaRPr lang="es-CO"/>
        </a:p>
      </dgm:t>
    </dgm:pt>
    <dgm:pt modelId="{3E7D7525-D8FC-4707-BBF9-10D288533737}">
      <dgm:prSet phldrT="[Texto]"/>
      <dgm:spPr/>
      <dgm:t>
        <a:bodyPr/>
        <a:lstStyle/>
        <a:p>
          <a:r>
            <a:rPr lang="es-CO" dirty="0"/>
            <a:t>Espacio cuadrado</a:t>
          </a:r>
        </a:p>
      </dgm:t>
    </dgm:pt>
    <dgm:pt modelId="{BFBF11AE-F7BB-4906-966B-9AE1F0158F19}" type="parTrans" cxnId="{EA8B1243-53BD-4FF4-93DA-97C6BBAEBBE0}">
      <dgm:prSet/>
      <dgm:spPr/>
      <dgm:t>
        <a:bodyPr/>
        <a:lstStyle/>
        <a:p>
          <a:endParaRPr lang="es-CO"/>
        </a:p>
      </dgm:t>
    </dgm:pt>
    <dgm:pt modelId="{3D75FD52-5024-4864-BF11-7EB74EDC2DBB}" type="sibTrans" cxnId="{EA8B1243-53BD-4FF4-93DA-97C6BBAEBBE0}">
      <dgm:prSet/>
      <dgm:spPr/>
      <dgm:t>
        <a:bodyPr/>
        <a:lstStyle/>
        <a:p>
          <a:endParaRPr lang="es-CO"/>
        </a:p>
      </dgm:t>
    </dgm:pt>
    <dgm:pt modelId="{52CD2F8F-2B5A-4C1B-83BE-C6743416992F}">
      <dgm:prSet phldrT="[Texto]"/>
      <dgm:spPr/>
      <dgm:t>
        <a:bodyPr/>
        <a:lstStyle/>
        <a:p>
          <a:r>
            <a:rPr lang="es-CO" dirty="0"/>
            <a:t>Tortugas interactúan con el</a:t>
          </a:r>
        </a:p>
      </dgm:t>
    </dgm:pt>
    <dgm:pt modelId="{5F4C818C-D037-4503-A595-0BBFB0989D6B}" type="parTrans" cxnId="{7FF4BF10-8774-4495-BAE2-14DF27507132}">
      <dgm:prSet/>
      <dgm:spPr/>
      <dgm:t>
        <a:bodyPr/>
        <a:lstStyle/>
        <a:p>
          <a:endParaRPr lang="es-CO"/>
        </a:p>
      </dgm:t>
    </dgm:pt>
    <dgm:pt modelId="{38253493-110D-4E19-8175-BBF6F725BAD1}" type="sibTrans" cxnId="{7FF4BF10-8774-4495-BAE2-14DF27507132}">
      <dgm:prSet/>
      <dgm:spPr/>
      <dgm:t>
        <a:bodyPr/>
        <a:lstStyle/>
        <a:p>
          <a:endParaRPr lang="es-CO"/>
        </a:p>
      </dgm:t>
    </dgm:pt>
    <dgm:pt modelId="{A9AD4C36-C4AA-4428-ADB7-CAD8A02E5B06}">
      <dgm:prSet phldrT="[Texto]"/>
      <dgm:spPr/>
      <dgm:t>
        <a:bodyPr/>
        <a:lstStyle/>
        <a:p>
          <a:r>
            <a:rPr lang="es-CO" dirty="0" err="1"/>
            <a:t>Observer</a:t>
          </a:r>
          <a:endParaRPr lang="es-CO" dirty="0"/>
        </a:p>
      </dgm:t>
    </dgm:pt>
    <dgm:pt modelId="{93FF37C5-3C26-4D45-9D1E-DB6882952C03}" type="parTrans" cxnId="{370BBDFA-1450-4395-B7DE-AB7DDDED677B}">
      <dgm:prSet/>
      <dgm:spPr/>
      <dgm:t>
        <a:bodyPr/>
        <a:lstStyle/>
        <a:p>
          <a:endParaRPr lang="es-CO"/>
        </a:p>
      </dgm:t>
    </dgm:pt>
    <dgm:pt modelId="{5E8115A3-276B-4D01-9A0E-016A7E37E752}" type="sibTrans" cxnId="{370BBDFA-1450-4395-B7DE-AB7DDDED677B}">
      <dgm:prSet/>
      <dgm:spPr/>
      <dgm:t>
        <a:bodyPr/>
        <a:lstStyle/>
        <a:p>
          <a:endParaRPr lang="es-CO"/>
        </a:p>
      </dgm:t>
    </dgm:pt>
    <dgm:pt modelId="{BC296114-DF71-4F26-9504-DA5C2ED2FD91}">
      <dgm:prSet phldrT="[Texto]"/>
      <dgm:spPr/>
      <dgm:t>
        <a:bodyPr/>
        <a:lstStyle/>
        <a:p>
          <a:r>
            <a:rPr lang="es-CO" dirty="0"/>
            <a:t>Observador externo</a:t>
          </a:r>
        </a:p>
      </dgm:t>
    </dgm:pt>
    <dgm:pt modelId="{9B149BD1-702F-4D8F-8B79-2A33FB755C8E}" type="parTrans" cxnId="{4D5CF96E-45BF-4A22-93A3-886AFECD46DA}">
      <dgm:prSet/>
      <dgm:spPr/>
      <dgm:t>
        <a:bodyPr/>
        <a:lstStyle/>
        <a:p>
          <a:endParaRPr lang="es-CO"/>
        </a:p>
      </dgm:t>
    </dgm:pt>
    <dgm:pt modelId="{75487480-CFB1-407A-8ED9-3BC3F81B5907}" type="sibTrans" cxnId="{4D5CF96E-45BF-4A22-93A3-886AFECD46DA}">
      <dgm:prSet/>
      <dgm:spPr/>
      <dgm:t>
        <a:bodyPr/>
        <a:lstStyle/>
        <a:p>
          <a:endParaRPr lang="es-CO"/>
        </a:p>
      </dgm:t>
    </dgm:pt>
    <dgm:pt modelId="{E29F9042-4ACC-4DC8-B7AC-DE803CB6200C}">
      <dgm:prSet phldrT="[Texto]"/>
      <dgm:spPr/>
      <dgm:t>
        <a:bodyPr/>
        <a:lstStyle/>
        <a:p>
          <a:r>
            <a:rPr lang="es-CO" dirty="0"/>
            <a:t>Control</a:t>
          </a:r>
        </a:p>
      </dgm:t>
    </dgm:pt>
    <dgm:pt modelId="{C3CBEC83-9FCF-4EBE-856D-110B5E9813D6}" type="parTrans" cxnId="{7019160E-5A50-407E-BB5A-6FF9E007CD41}">
      <dgm:prSet/>
      <dgm:spPr/>
      <dgm:t>
        <a:bodyPr/>
        <a:lstStyle/>
        <a:p>
          <a:endParaRPr lang="es-CO"/>
        </a:p>
      </dgm:t>
    </dgm:pt>
    <dgm:pt modelId="{2EF2AA5C-1902-418B-A144-1703E66A65F1}" type="sibTrans" cxnId="{7019160E-5A50-407E-BB5A-6FF9E007CD41}">
      <dgm:prSet/>
      <dgm:spPr/>
      <dgm:t>
        <a:bodyPr/>
        <a:lstStyle/>
        <a:p>
          <a:endParaRPr lang="es-CO"/>
        </a:p>
      </dgm:t>
    </dgm:pt>
    <dgm:pt modelId="{66FA9AE2-41E2-4814-BB0F-E0626FA9E49B}" type="pres">
      <dgm:prSet presAssocID="{339FA0EF-ED21-42AD-8B02-C4680DDA4579}" presName="Name0" presStyleCnt="0">
        <dgm:presLayoutVars>
          <dgm:dir/>
          <dgm:resizeHandles val="exact"/>
        </dgm:presLayoutVars>
      </dgm:prSet>
      <dgm:spPr/>
    </dgm:pt>
    <dgm:pt modelId="{9A5A86B2-AAF2-44DF-A2BF-D1779FE9932A}" type="pres">
      <dgm:prSet presAssocID="{18AACC08-4824-44D6-A4ED-B7B9F8801C27}" presName="composite" presStyleCnt="0"/>
      <dgm:spPr/>
    </dgm:pt>
    <dgm:pt modelId="{59ED7A74-582E-4663-B815-8341EB2BB458}" type="pres">
      <dgm:prSet presAssocID="{18AACC08-4824-44D6-A4ED-B7B9F8801C27}" presName="rect1" presStyleLbl="trAlignAcc1" presStyleIdx="0" presStyleCnt="3">
        <dgm:presLayoutVars>
          <dgm:bulletEnabled val="1"/>
        </dgm:presLayoutVars>
      </dgm:prSet>
      <dgm:spPr/>
    </dgm:pt>
    <dgm:pt modelId="{0FC16026-DADC-4D94-8486-62806538FA25}" type="pres">
      <dgm:prSet presAssocID="{18AACC08-4824-44D6-A4ED-B7B9F8801C27}"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1539A77-E8FC-4621-9D18-6086322B6943}" type="pres">
      <dgm:prSet presAssocID="{ECE95097-A34B-4BF9-8B2A-B6751CB25602}" presName="sibTrans" presStyleCnt="0"/>
      <dgm:spPr/>
    </dgm:pt>
    <dgm:pt modelId="{CA3AB92B-39BD-40B0-BC04-A1268377DE40}" type="pres">
      <dgm:prSet presAssocID="{F85DF0A8-9616-4F46-B495-56EA3898A08A}" presName="composite" presStyleCnt="0"/>
      <dgm:spPr/>
    </dgm:pt>
    <dgm:pt modelId="{3B03A987-84AC-46BD-A926-788162984716}" type="pres">
      <dgm:prSet presAssocID="{F85DF0A8-9616-4F46-B495-56EA3898A08A}" presName="rect1" presStyleLbl="trAlignAcc1" presStyleIdx="1" presStyleCnt="3">
        <dgm:presLayoutVars>
          <dgm:bulletEnabled val="1"/>
        </dgm:presLayoutVars>
      </dgm:prSet>
      <dgm:spPr/>
    </dgm:pt>
    <dgm:pt modelId="{9841615F-B12A-42EE-ACB9-63554AA260E7}" type="pres">
      <dgm:prSet presAssocID="{F85DF0A8-9616-4F46-B495-56EA3898A08A}" presName="rect2"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56DE822-761C-4475-A127-664D2C07C1BB}" type="pres">
      <dgm:prSet presAssocID="{FEC66D94-0DA0-4411-9D8E-2AAA8BEF5405}" presName="sibTrans" presStyleCnt="0"/>
      <dgm:spPr/>
    </dgm:pt>
    <dgm:pt modelId="{1946EEF1-0AA6-4DC7-9668-1E8ABB0D0DEE}" type="pres">
      <dgm:prSet presAssocID="{A9AD4C36-C4AA-4428-ADB7-CAD8A02E5B06}" presName="composite" presStyleCnt="0"/>
      <dgm:spPr/>
    </dgm:pt>
    <dgm:pt modelId="{5C1AA902-E4C7-41D6-870A-6FD3F3FA6BF4}" type="pres">
      <dgm:prSet presAssocID="{A9AD4C36-C4AA-4428-ADB7-CAD8A02E5B06}" presName="rect1" presStyleLbl="trAlignAcc1" presStyleIdx="2" presStyleCnt="3">
        <dgm:presLayoutVars>
          <dgm:bulletEnabled val="1"/>
        </dgm:presLayoutVars>
      </dgm:prSet>
      <dgm:spPr/>
    </dgm:pt>
    <dgm:pt modelId="{5F30DFC2-648C-4F82-9C98-B49392EABA3B}" type="pres">
      <dgm:prSet presAssocID="{A9AD4C36-C4AA-4428-ADB7-CAD8A02E5B06}" presName="rect2"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7019160E-5A50-407E-BB5A-6FF9E007CD41}" srcId="{A9AD4C36-C4AA-4428-ADB7-CAD8A02E5B06}" destId="{E29F9042-4ACC-4DC8-B7AC-DE803CB6200C}" srcOrd="1" destOrd="0" parTransId="{C3CBEC83-9FCF-4EBE-856D-110B5E9813D6}" sibTransId="{2EF2AA5C-1902-418B-A144-1703E66A65F1}"/>
    <dgm:cxn modelId="{7FF4BF10-8774-4495-BAE2-14DF27507132}" srcId="{F85DF0A8-9616-4F46-B495-56EA3898A08A}" destId="{52CD2F8F-2B5A-4C1B-83BE-C6743416992F}" srcOrd="1" destOrd="0" parTransId="{5F4C818C-D037-4503-A595-0BBFB0989D6B}" sibTransId="{38253493-110D-4E19-8175-BBF6F725BAD1}"/>
    <dgm:cxn modelId="{3FE95615-4BB7-455A-BBAA-6288D1D234BF}" type="presOf" srcId="{18AACC08-4824-44D6-A4ED-B7B9F8801C27}" destId="{59ED7A74-582E-4663-B815-8341EB2BB458}" srcOrd="0" destOrd="0" presId="urn:microsoft.com/office/officeart/2008/layout/PictureStrips"/>
    <dgm:cxn modelId="{FE86462A-84B0-4C7B-B340-73DCAF8C9781}" srcId="{18AACC08-4824-44D6-A4ED-B7B9F8801C27}" destId="{DF1A92DC-757F-46D5-8164-7DE78D3D9CA9}" srcOrd="0" destOrd="0" parTransId="{091F4160-FCC3-4FDD-B60B-31B4A4291FBA}" sibTransId="{18F12477-D71A-4310-A6DD-0F9223D5C1BF}"/>
    <dgm:cxn modelId="{4E90E35D-EB59-472C-B65F-06C82770108D}" srcId="{339FA0EF-ED21-42AD-8B02-C4680DDA4579}" destId="{F85DF0A8-9616-4F46-B495-56EA3898A08A}" srcOrd="1" destOrd="0" parTransId="{5A59337F-6CB7-4CBE-8A64-06D1450456A9}" sibTransId="{FEC66D94-0DA0-4411-9D8E-2AAA8BEF5405}"/>
    <dgm:cxn modelId="{EA8B1243-53BD-4FF4-93DA-97C6BBAEBBE0}" srcId="{F85DF0A8-9616-4F46-B495-56EA3898A08A}" destId="{3E7D7525-D8FC-4707-BBF9-10D288533737}" srcOrd="0" destOrd="0" parTransId="{BFBF11AE-F7BB-4906-966B-9AE1F0158F19}" sibTransId="{3D75FD52-5024-4864-BF11-7EB74EDC2DBB}"/>
    <dgm:cxn modelId="{4D5CF96E-45BF-4A22-93A3-886AFECD46DA}" srcId="{A9AD4C36-C4AA-4428-ADB7-CAD8A02E5B06}" destId="{BC296114-DF71-4F26-9504-DA5C2ED2FD91}" srcOrd="0" destOrd="0" parTransId="{9B149BD1-702F-4D8F-8B79-2A33FB755C8E}" sibTransId="{75487480-CFB1-407A-8ED9-3BC3F81B5907}"/>
    <dgm:cxn modelId="{E9E3DE72-A5E5-435C-9FC6-4026EAE7C300}" type="presOf" srcId="{F85DF0A8-9616-4F46-B495-56EA3898A08A}" destId="{3B03A987-84AC-46BD-A926-788162984716}" srcOrd="0" destOrd="0" presId="urn:microsoft.com/office/officeart/2008/layout/PictureStrips"/>
    <dgm:cxn modelId="{F1FD4773-069B-46F4-B52C-D0FD03787313}" srcId="{339FA0EF-ED21-42AD-8B02-C4680DDA4579}" destId="{18AACC08-4824-44D6-A4ED-B7B9F8801C27}" srcOrd="0" destOrd="0" parTransId="{349818E0-6D3C-46D9-8E43-12859F969251}" sibTransId="{ECE95097-A34B-4BF9-8B2A-B6751CB25602}"/>
    <dgm:cxn modelId="{B2AADB79-E89A-4056-B13B-415B82E18093}" srcId="{18AACC08-4824-44D6-A4ED-B7B9F8801C27}" destId="{807C5DC5-7CD5-4F73-9E7C-7909FF445416}" srcOrd="1" destOrd="0" parTransId="{C18B7B5C-E2ED-40C9-91A8-DF501A5AAC96}" sibTransId="{3347118E-E135-420C-882A-E734207ED596}"/>
    <dgm:cxn modelId="{767AAE7B-3585-49D9-876E-805B9F92448F}" type="presOf" srcId="{A9AD4C36-C4AA-4428-ADB7-CAD8A02E5B06}" destId="{5C1AA902-E4C7-41D6-870A-6FD3F3FA6BF4}" srcOrd="0" destOrd="0" presId="urn:microsoft.com/office/officeart/2008/layout/PictureStrips"/>
    <dgm:cxn modelId="{0AA1707F-8677-4E93-9E3E-06A2D743726A}" type="presOf" srcId="{807C5DC5-7CD5-4F73-9E7C-7909FF445416}" destId="{59ED7A74-582E-4663-B815-8341EB2BB458}" srcOrd="0" destOrd="2" presId="urn:microsoft.com/office/officeart/2008/layout/PictureStrips"/>
    <dgm:cxn modelId="{31545F87-6FC8-4BD1-BDAB-2BBAAD454468}" type="presOf" srcId="{3E7D7525-D8FC-4707-BBF9-10D288533737}" destId="{3B03A987-84AC-46BD-A926-788162984716}" srcOrd="0" destOrd="1" presId="urn:microsoft.com/office/officeart/2008/layout/PictureStrips"/>
    <dgm:cxn modelId="{10E555A4-9D0B-41ED-8503-453FD3482756}" type="presOf" srcId="{339FA0EF-ED21-42AD-8B02-C4680DDA4579}" destId="{66FA9AE2-41E2-4814-BB0F-E0626FA9E49B}" srcOrd="0" destOrd="0" presId="urn:microsoft.com/office/officeart/2008/layout/PictureStrips"/>
    <dgm:cxn modelId="{906C15A9-D2AF-4757-B56D-9E2E6420117F}" type="presOf" srcId="{DF1A92DC-757F-46D5-8164-7DE78D3D9CA9}" destId="{59ED7A74-582E-4663-B815-8341EB2BB458}" srcOrd="0" destOrd="1" presId="urn:microsoft.com/office/officeart/2008/layout/PictureStrips"/>
    <dgm:cxn modelId="{146C4BCE-15FA-43D6-948D-FB006054C04A}" type="presOf" srcId="{BC296114-DF71-4F26-9504-DA5C2ED2FD91}" destId="{5C1AA902-E4C7-41D6-870A-6FD3F3FA6BF4}" srcOrd="0" destOrd="1" presId="urn:microsoft.com/office/officeart/2008/layout/PictureStrips"/>
    <dgm:cxn modelId="{AF5B20E7-11FA-4755-9C05-F0E80D9A3D59}" type="presOf" srcId="{52CD2F8F-2B5A-4C1B-83BE-C6743416992F}" destId="{3B03A987-84AC-46BD-A926-788162984716}" srcOrd="0" destOrd="2" presId="urn:microsoft.com/office/officeart/2008/layout/PictureStrips"/>
    <dgm:cxn modelId="{370BBDFA-1450-4395-B7DE-AB7DDDED677B}" srcId="{339FA0EF-ED21-42AD-8B02-C4680DDA4579}" destId="{A9AD4C36-C4AA-4428-ADB7-CAD8A02E5B06}" srcOrd="2" destOrd="0" parTransId="{93FF37C5-3C26-4D45-9D1E-DB6882952C03}" sibTransId="{5E8115A3-276B-4D01-9A0E-016A7E37E752}"/>
    <dgm:cxn modelId="{FF5A6CFC-1F57-41E4-8128-CE144AE41EF8}" type="presOf" srcId="{E29F9042-4ACC-4DC8-B7AC-DE803CB6200C}" destId="{5C1AA902-E4C7-41D6-870A-6FD3F3FA6BF4}" srcOrd="0" destOrd="2" presId="urn:microsoft.com/office/officeart/2008/layout/PictureStrips"/>
    <dgm:cxn modelId="{1D61271F-D116-4F0E-9CFE-6DA7617BF070}" type="presParOf" srcId="{66FA9AE2-41E2-4814-BB0F-E0626FA9E49B}" destId="{9A5A86B2-AAF2-44DF-A2BF-D1779FE9932A}" srcOrd="0" destOrd="0" presId="urn:microsoft.com/office/officeart/2008/layout/PictureStrips"/>
    <dgm:cxn modelId="{D143036C-083E-4EC2-BB82-30D5F7B191AB}" type="presParOf" srcId="{9A5A86B2-AAF2-44DF-A2BF-D1779FE9932A}" destId="{59ED7A74-582E-4663-B815-8341EB2BB458}" srcOrd="0" destOrd="0" presId="urn:microsoft.com/office/officeart/2008/layout/PictureStrips"/>
    <dgm:cxn modelId="{D9A47F18-8CB5-4695-818F-8860B4ACC6AE}" type="presParOf" srcId="{9A5A86B2-AAF2-44DF-A2BF-D1779FE9932A}" destId="{0FC16026-DADC-4D94-8486-62806538FA25}" srcOrd="1" destOrd="0" presId="urn:microsoft.com/office/officeart/2008/layout/PictureStrips"/>
    <dgm:cxn modelId="{4F21076E-6120-4835-8446-8865E5C958D0}" type="presParOf" srcId="{66FA9AE2-41E2-4814-BB0F-E0626FA9E49B}" destId="{71539A77-E8FC-4621-9D18-6086322B6943}" srcOrd="1" destOrd="0" presId="urn:microsoft.com/office/officeart/2008/layout/PictureStrips"/>
    <dgm:cxn modelId="{7CB171D6-9994-446E-9B6D-33DC62CDF9DB}" type="presParOf" srcId="{66FA9AE2-41E2-4814-BB0F-E0626FA9E49B}" destId="{CA3AB92B-39BD-40B0-BC04-A1268377DE40}" srcOrd="2" destOrd="0" presId="urn:microsoft.com/office/officeart/2008/layout/PictureStrips"/>
    <dgm:cxn modelId="{02A19897-F083-4860-AC39-951F4BEA09CF}" type="presParOf" srcId="{CA3AB92B-39BD-40B0-BC04-A1268377DE40}" destId="{3B03A987-84AC-46BD-A926-788162984716}" srcOrd="0" destOrd="0" presId="urn:microsoft.com/office/officeart/2008/layout/PictureStrips"/>
    <dgm:cxn modelId="{795BBEE6-8D7F-46E0-B3E8-BA4D8ED87053}" type="presParOf" srcId="{CA3AB92B-39BD-40B0-BC04-A1268377DE40}" destId="{9841615F-B12A-42EE-ACB9-63554AA260E7}" srcOrd="1" destOrd="0" presId="urn:microsoft.com/office/officeart/2008/layout/PictureStrips"/>
    <dgm:cxn modelId="{3D1D2E7E-BFF6-44A1-ADFF-7ABCE17B9C95}" type="presParOf" srcId="{66FA9AE2-41E2-4814-BB0F-E0626FA9E49B}" destId="{A56DE822-761C-4475-A127-664D2C07C1BB}" srcOrd="3" destOrd="0" presId="urn:microsoft.com/office/officeart/2008/layout/PictureStrips"/>
    <dgm:cxn modelId="{17EA1335-F652-4206-A74F-3C7069E87E48}" type="presParOf" srcId="{66FA9AE2-41E2-4814-BB0F-E0626FA9E49B}" destId="{1946EEF1-0AA6-4DC7-9668-1E8ABB0D0DEE}" srcOrd="4" destOrd="0" presId="urn:microsoft.com/office/officeart/2008/layout/PictureStrips"/>
    <dgm:cxn modelId="{F00A0A38-6061-4030-9D68-2322A39555BD}" type="presParOf" srcId="{1946EEF1-0AA6-4DC7-9668-1E8ABB0D0DEE}" destId="{5C1AA902-E4C7-41D6-870A-6FD3F3FA6BF4}" srcOrd="0" destOrd="0" presId="urn:microsoft.com/office/officeart/2008/layout/PictureStrips"/>
    <dgm:cxn modelId="{1F5346B3-F07B-495E-9053-E5E627F81E8E}" type="presParOf" srcId="{1946EEF1-0AA6-4DC7-9668-1E8ABB0D0DEE}" destId="{5F30DFC2-648C-4F82-9C98-B49392EABA3B}"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9FA0EF-ED21-42AD-8B02-C4680DDA4579}" type="doc">
      <dgm:prSet loTypeId="urn:microsoft.com/office/officeart/2008/layout/PictureStrips" loCatId="list" qsTypeId="urn:microsoft.com/office/officeart/2005/8/quickstyle/simple1" qsCatId="simple" csTypeId="urn:microsoft.com/office/officeart/2005/8/colors/accent3_1" csCatId="accent3" phldr="1"/>
      <dgm:spPr/>
      <dgm:t>
        <a:bodyPr/>
        <a:lstStyle/>
        <a:p>
          <a:endParaRPr lang="es-CO"/>
        </a:p>
      </dgm:t>
    </dgm:pt>
    <dgm:pt modelId="{18AACC08-4824-44D6-A4ED-B7B9F8801C27}">
      <dgm:prSet phldrT="[Texto]"/>
      <dgm:spPr/>
      <dgm:t>
        <a:bodyPr/>
        <a:lstStyle/>
        <a:p>
          <a:r>
            <a:rPr lang="es-CO" dirty="0" err="1"/>
            <a:t>Turtles</a:t>
          </a:r>
          <a:endParaRPr lang="es-CO" dirty="0"/>
        </a:p>
      </dgm:t>
    </dgm:pt>
    <dgm:pt modelId="{349818E0-6D3C-46D9-8E43-12859F969251}" type="parTrans" cxnId="{F1FD4773-069B-46F4-B52C-D0FD03787313}">
      <dgm:prSet/>
      <dgm:spPr/>
      <dgm:t>
        <a:bodyPr/>
        <a:lstStyle/>
        <a:p>
          <a:endParaRPr lang="es-CO"/>
        </a:p>
      </dgm:t>
    </dgm:pt>
    <dgm:pt modelId="{ECE95097-A34B-4BF9-8B2A-B6751CB25602}" type="sibTrans" cxnId="{F1FD4773-069B-46F4-B52C-D0FD03787313}">
      <dgm:prSet/>
      <dgm:spPr/>
      <dgm:t>
        <a:bodyPr/>
        <a:lstStyle/>
        <a:p>
          <a:endParaRPr lang="es-CO"/>
        </a:p>
      </dgm:t>
    </dgm:pt>
    <dgm:pt modelId="{DF1A92DC-757F-46D5-8164-7DE78D3D9CA9}">
      <dgm:prSet phldrT="[Texto]"/>
      <dgm:spPr/>
      <dgm:t>
        <a:bodyPr/>
        <a:lstStyle/>
        <a:p>
          <a:r>
            <a:rPr lang="es-CO" dirty="0"/>
            <a:t>Agentes</a:t>
          </a:r>
        </a:p>
      </dgm:t>
    </dgm:pt>
    <dgm:pt modelId="{091F4160-FCC3-4FDD-B60B-31B4A4291FBA}" type="parTrans" cxnId="{FE86462A-84B0-4C7B-B340-73DCAF8C9781}">
      <dgm:prSet/>
      <dgm:spPr/>
      <dgm:t>
        <a:bodyPr/>
        <a:lstStyle/>
        <a:p>
          <a:endParaRPr lang="es-CO"/>
        </a:p>
      </dgm:t>
    </dgm:pt>
    <dgm:pt modelId="{18F12477-D71A-4310-A6DD-0F9223D5C1BF}" type="sibTrans" cxnId="{FE86462A-84B0-4C7B-B340-73DCAF8C9781}">
      <dgm:prSet/>
      <dgm:spPr/>
      <dgm:t>
        <a:bodyPr/>
        <a:lstStyle/>
        <a:p>
          <a:endParaRPr lang="es-CO"/>
        </a:p>
      </dgm:t>
    </dgm:pt>
    <dgm:pt modelId="{807C5DC5-7CD5-4F73-9E7C-7909FF445416}">
      <dgm:prSet phldrT="[Texto]"/>
      <dgm:spPr/>
      <dgm:t>
        <a:bodyPr/>
        <a:lstStyle/>
        <a:p>
          <a:r>
            <a:rPr lang="es-CO" dirty="0"/>
            <a:t>Movimiento</a:t>
          </a:r>
        </a:p>
      </dgm:t>
    </dgm:pt>
    <dgm:pt modelId="{C18B7B5C-E2ED-40C9-91A8-DF501A5AAC96}" type="parTrans" cxnId="{B2AADB79-E89A-4056-B13B-415B82E18093}">
      <dgm:prSet/>
      <dgm:spPr/>
      <dgm:t>
        <a:bodyPr/>
        <a:lstStyle/>
        <a:p>
          <a:endParaRPr lang="es-CO"/>
        </a:p>
      </dgm:t>
    </dgm:pt>
    <dgm:pt modelId="{3347118E-E135-420C-882A-E734207ED596}" type="sibTrans" cxnId="{B2AADB79-E89A-4056-B13B-415B82E18093}">
      <dgm:prSet/>
      <dgm:spPr/>
      <dgm:t>
        <a:bodyPr/>
        <a:lstStyle/>
        <a:p>
          <a:endParaRPr lang="es-CO"/>
        </a:p>
      </dgm:t>
    </dgm:pt>
    <dgm:pt modelId="{F85DF0A8-9616-4F46-B495-56EA3898A08A}">
      <dgm:prSet phldrT="[Texto]"/>
      <dgm:spPr/>
      <dgm:t>
        <a:bodyPr/>
        <a:lstStyle/>
        <a:p>
          <a:r>
            <a:rPr lang="es-CO" dirty="0" err="1"/>
            <a:t>Patches</a:t>
          </a:r>
          <a:endParaRPr lang="es-CO" dirty="0"/>
        </a:p>
      </dgm:t>
    </dgm:pt>
    <dgm:pt modelId="{5A59337F-6CB7-4CBE-8A64-06D1450456A9}" type="parTrans" cxnId="{4E90E35D-EB59-472C-B65F-06C82770108D}">
      <dgm:prSet/>
      <dgm:spPr/>
      <dgm:t>
        <a:bodyPr/>
        <a:lstStyle/>
        <a:p>
          <a:endParaRPr lang="es-CO"/>
        </a:p>
      </dgm:t>
    </dgm:pt>
    <dgm:pt modelId="{FEC66D94-0DA0-4411-9D8E-2AAA8BEF5405}" type="sibTrans" cxnId="{4E90E35D-EB59-472C-B65F-06C82770108D}">
      <dgm:prSet/>
      <dgm:spPr/>
      <dgm:t>
        <a:bodyPr/>
        <a:lstStyle/>
        <a:p>
          <a:endParaRPr lang="es-CO"/>
        </a:p>
      </dgm:t>
    </dgm:pt>
    <dgm:pt modelId="{3E7D7525-D8FC-4707-BBF9-10D288533737}">
      <dgm:prSet phldrT="[Texto]"/>
      <dgm:spPr/>
      <dgm:t>
        <a:bodyPr/>
        <a:lstStyle/>
        <a:p>
          <a:r>
            <a:rPr lang="es-CO" dirty="0"/>
            <a:t>Espacio cuadrado</a:t>
          </a:r>
        </a:p>
      </dgm:t>
    </dgm:pt>
    <dgm:pt modelId="{BFBF11AE-F7BB-4906-966B-9AE1F0158F19}" type="parTrans" cxnId="{EA8B1243-53BD-4FF4-93DA-97C6BBAEBBE0}">
      <dgm:prSet/>
      <dgm:spPr/>
      <dgm:t>
        <a:bodyPr/>
        <a:lstStyle/>
        <a:p>
          <a:endParaRPr lang="es-CO"/>
        </a:p>
      </dgm:t>
    </dgm:pt>
    <dgm:pt modelId="{3D75FD52-5024-4864-BF11-7EB74EDC2DBB}" type="sibTrans" cxnId="{EA8B1243-53BD-4FF4-93DA-97C6BBAEBBE0}">
      <dgm:prSet/>
      <dgm:spPr/>
      <dgm:t>
        <a:bodyPr/>
        <a:lstStyle/>
        <a:p>
          <a:endParaRPr lang="es-CO"/>
        </a:p>
      </dgm:t>
    </dgm:pt>
    <dgm:pt modelId="{52CD2F8F-2B5A-4C1B-83BE-C6743416992F}">
      <dgm:prSet phldrT="[Texto]"/>
      <dgm:spPr/>
      <dgm:t>
        <a:bodyPr/>
        <a:lstStyle/>
        <a:p>
          <a:r>
            <a:rPr lang="es-CO" dirty="0"/>
            <a:t>Tortugas interactúan con el</a:t>
          </a:r>
        </a:p>
      </dgm:t>
    </dgm:pt>
    <dgm:pt modelId="{5F4C818C-D037-4503-A595-0BBFB0989D6B}" type="parTrans" cxnId="{7FF4BF10-8774-4495-BAE2-14DF27507132}">
      <dgm:prSet/>
      <dgm:spPr/>
      <dgm:t>
        <a:bodyPr/>
        <a:lstStyle/>
        <a:p>
          <a:endParaRPr lang="es-CO"/>
        </a:p>
      </dgm:t>
    </dgm:pt>
    <dgm:pt modelId="{38253493-110D-4E19-8175-BBF6F725BAD1}" type="sibTrans" cxnId="{7FF4BF10-8774-4495-BAE2-14DF27507132}">
      <dgm:prSet/>
      <dgm:spPr/>
      <dgm:t>
        <a:bodyPr/>
        <a:lstStyle/>
        <a:p>
          <a:endParaRPr lang="es-CO"/>
        </a:p>
      </dgm:t>
    </dgm:pt>
    <dgm:pt modelId="{A9AD4C36-C4AA-4428-ADB7-CAD8A02E5B06}">
      <dgm:prSet phldrT="[Texto]"/>
      <dgm:spPr/>
      <dgm:t>
        <a:bodyPr/>
        <a:lstStyle/>
        <a:p>
          <a:r>
            <a:rPr lang="es-CO" dirty="0" err="1"/>
            <a:t>Observer</a:t>
          </a:r>
          <a:endParaRPr lang="es-CO" dirty="0"/>
        </a:p>
      </dgm:t>
    </dgm:pt>
    <dgm:pt modelId="{93FF37C5-3C26-4D45-9D1E-DB6882952C03}" type="parTrans" cxnId="{370BBDFA-1450-4395-B7DE-AB7DDDED677B}">
      <dgm:prSet/>
      <dgm:spPr/>
      <dgm:t>
        <a:bodyPr/>
        <a:lstStyle/>
        <a:p>
          <a:endParaRPr lang="es-CO"/>
        </a:p>
      </dgm:t>
    </dgm:pt>
    <dgm:pt modelId="{5E8115A3-276B-4D01-9A0E-016A7E37E752}" type="sibTrans" cxnId="{370BBDFA-1450-4395-B7DE-AB7DDDED677B}">
      <dgm:prSet/>
      <dgm:spPr/>
      <dgm:t>
        <a:bodyPr/>
        <a:lstStyle/>
        <a:p>
          <a:endParaRPr lang="es-CO"/>
        </a:p>
      </dgm:t>
    </dgm:pt>
    <dgm:pt modelId="{BC296114-DF71-4F26-9504-DA5C2ED2FD91}">
      <dgm:prSet phldrT="[Texto]"/>
      <dgm:spPr/>
      <dgm:t>
        <a:bodyPr/>
        <a:lstStyle/>
        <a:p>
          <a:r>
            <a:rPr lang="es-CO" dirty="0"/>
            <a:t>Observador externo</a:t>
          </a:r>
        </a:p>
      </dgm:t>
    </dgm:pt>
    <dgm:pt modelId="{9B149BD1-702F-4D8F-8B79-2A33FB755C8E}" type="parTrans" cxnId="{4D5CF96E-45BF-4A22-93A3-886AFECD46DA}">
      <dgm:prSet/>
      <dgm:spPr/>
      <dgm:t>
        <a:bodyPr/>
        <a:lstStyle/>
        <a:p>
          <a:endParaRPr lang="es-CO"/>
        </a:p>
      </dgm:t>
    </dgm:pt>
    <dgm:pt modelId="{75487480-CFB1-407A-8ED9-3BC3F81B5907}" type="sibTrans" cxnId="{4D5CF96E-45BF-4A22-93A3-886AFECD46DA}">
      <dgm:prSet/>
      <dgm:spPr/>
      <dgm:t>
        <a:bodyPr/>
        <a:lstStyle/>
        <a:p>
          <a:endParaRPr lang="es-CO"/>
        </a:p>
      </dgm:t>
    </dgm:pt>
    <dgm:pt modelId="{E29F9042-4ACC-4DC8-B7AC-DE803CB6200C}">
      <dgm:prSet phldrT="[Texto]"/>
      <dgm:spPr/>
      <dgm:t>
        <a:bodyPr/>
        <a:lstStyle/>
        <a:p>
          <a:r>
            <a:rPr lang="es-CO" dirty="0"/>
            <a:t>Control</a:t>
          </a:r>
        </a:p>
      </dgm:t>
    </dgm:pt>
    <dgm:pt modelId="{C3CBEC83-9FCF-4EBE-856D-110B5E9813D6}" type="parTrans" cxnId="{7019160E-5A50-407E-BB5A-6FF9E007CD41}">
      <dgm:prSet/>
      <dgm:spPr/>
      <dgm:t>
        <a:bodyPr/>
        <a:lstStyle/>
        <a:p>
          <a:endParaRPr lang="es-CO"/>
        </a:p>
      </dgm:t>
    </dgm:pt>
    <dgm:pt modelId="{2EF2AA5C-1902-418B-A144-1703E66A65F1}" type="sibTrans" cxnId="{7019160E-5A50-407E-BB5A-6FF9E007CD41}">
      <dgm:prSet/>
      <dgm:spPr/>
      <dgm:t>
        <a:bodyPr/>
        <a:lstStyle/>
        <a:p>
          <a:endParaRPr lang="es-CO"/>
        </a:p>
      </dgm:t>
    </dgm:pt>
    <dgm:pt modelId="{66FA9AE2-41E2-4814-BB0F-E0626FA9E49B}" type="pres">
      <dgm:prSet presAssocID="{339FA0EF-ED21-42AD-8B02-C4680DDA4579}" presName="Name0" presStyleCnt="0">
        <dgm:presLayoutVars>
          <dgm:dir/>
          <dgm:resizeHandles val="exact"/>
        </dgm:presLayoutVars>
      </dgm:prSet>
      <dgm:spPr/>
    </dgm:pt>
    <dgm:pt modelId="{9A5A86B2-AAF2-44DF-A2BF-D1779FE9932A}" type="pres">
      <dgm:prSet presAssocID="{18AACC08-4824-44D6-A4ED-B7B9F8801C27}" presName="composite" presStyleCnt="0"/>
      <dgm:spPr/>
    </dgm:pt>
    <dgm:pt modelId="{59ED7A74-582E-4663-B815-8341EB2BB458}" type="pres">
      <dgm:prSet presAssocID="{18AACC08-4824-44D6-A4ED-B7B9F8801C27}" presName="rect1" presStyleLbl="trAlignAcc1" presStyleIdx="0" presStyleCnt="3">
        <dgm:presLayoutVars>
          <dgm:bulletEnabled val="1"/>
        </dgm:presLayoutVars>
      </dgm:prSet>
      <dgm:spPr/>
    </dgm:pt>
    <dgm:pt modelId="{0FC16026-DADC-4D94-8486-62806538FA25}" type="pres">
      <dgm:prSet presAssocID="{18AACC08-4824-44D6-A4ED-B7B9F8801C27}"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1539A77-E8FC-4621-9D18-6086322B6943}" type="pres">
      <dgm:prSet presAssocID="{ECE95097-A34B-4BF9-8B2A-B6751CB25602}" presName="sibTrans" presStyleCnt="0"/>
      <dgm:spPr/>
    </dgm:pt>
    <dgm:pt modelId="{CA3AB92B-39BD-40B0-BC04-A1268377DE40}" type="pres">
      <dgm:prSet presAssocID="{F85DF0A8-9616-4F46-B495-56EA3898A08A}" presName="composite" presStyleCnt="0"/>
      <dgm:spPr/>
    </dgm:pt>
    <dgm:pt modelId="{3B03A987-84AC-46BD-A926-788162984716}" type="pres">
      <dgm:prSet presAssocID="{F85DF0A8-9616-4F46-B495-56EA3898A08A}" presName="rect1" presStyleLbl="trAlignAcc1" presStyleIdx="1" presStyleCnt="3">
        <dgm:presLayoutVars>
          <dgm:bulletEnabled val="1"/>
        </dgm:presLayoutVars>
      </dgm:prSet>
      <dgm:spPr/>
    </dgm:pt>
    <dgm:pt modelId="{9841615F-B12A-42EE-ACB9-63554AA260E7}" type="pres">
      <dgm:prSet presAssocID="{F85DF0A8-9616-4F46-B495-56EA3898A08A}" presName="rect2"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56DE822-761C-4475-A127-664D2C07C1BB}" type="pres">
      <dgm:prSet presAssocID="{FEC66D94-0DA0-4411-9D8E-2AAA8BEF5405}" presName="sibTrans" presStyleCnt="0"/>
      <dgm:spPr/>
    </dgm:pt>
    <dgm:pt modelId="{1946EEF1-0AA6-4DC7-9668-1E8ABB0D0DEE}" type="pres">
      <dgm:prSet presAssocID="{A9AD4C36-C4AA-4428-ADB7-CAD8A02E5B06}" presName="composite" presStyleCnt="0"/>
      <dgm:spPr/>
    </dgm:pt>
    <dgm:pt modelId="{5C1AA902-E4C7-41D6-870A-6FD3F3FA6BF4}" type="pres">
      <dgm:prSet presAssocID="{A9AD4C36-C4AA-4428-ADB7-CAD8A02E5B06}" presName="rect1" presStyleLbl="trAlignAcc1" presStyleIdx="2" presStyleCnt="3">
        <dgm:presLayoutVars>
          <dgm:bulletEnabled val="1"/>
        </dgm:presLayoutVars>
      </dgm:prSet>
      <dgm:spPr/>
    </dgm:pt>
    <dgm:pt modelId="{5F30DFC2-648C-4F82-9C98-B49392EABA3B}" type="pres">
      <dgm:prSet presAssocID="{A9AD4C36-C4AA-4428-ADB7-CAD8A02E5B06}" presName="rect2"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7019160E-5A50-407E-BB5A-6FF9E007CD41}" srcId="{A9AD4C36-C4AA-4428-ADB7-CAD8A02E5B06}" destId="{E29F9042-4ACC-4DC8-B7AC-DE803CB6200C}" srcOrd="1" destOrd="0" parTransId="{C3CBEC83-9FCF-4EBE-856D-110B5E9813D6}" sibTransId="{2EF2AA5C-1902-418B-A144-1703E66A65F1}"/>
    <dgm:cxn modelId="{7FF4BF10-8774-4495-BAE2-14DF27507132}" srcId="{F85DF0A8-9616-4F46-B495-56EA3898A08A}" destId="{52CD2F8F-2B5A-4C1B-83BE-C6743416992F}" srcOrd="1" destOrd="0" parTransId="{5F4C818C-D037-4503-A595-0BBFB0989D6B}" sibTransId="{38253493-110D-4E19-8175-BBF6F725BAD1}"/>
    <dgm:cxn modelId="{3FE95615-4BB7-455A-BBAA-6288D1D234BF}" type="presOf" srcId="{18AACC08-4824-44D6-A4ED-B7B9F8801C27}" destId="{59ED7A74-582E-4663-B815-8341EB2BB458}" srcOrd="0" destOrd="0" presId="urn:microsoft.com/office/officeart/2008/layout/PictureStrips"/>
    <dgm:cxn modelId="{FE86462A-84B0-4C7B-B340-73DCAF8C9781}" srcId="{18AACC08-4824-44D6-A4ED-B7B9F8801C27}" destId="{DF1A92DC-757F-46D5-8164-7DE78D3D9CA9}" srcOrd="0" destOrd="0" parTransId="{091F4160-FCC3-4FDD-B60B-31B4A4291FBA}" sibTransId="{18F12477-D71A-4310-A6DD-0F9223D5C1BF}"/>
    <dgm:cxn modelId="{4E90E35D-EB59-472C-B65F-06C82770108D}" srcId="{339FA0EF-ED21-42AD-8B02-C4680DDA4579}" destId="{F85DF0A8-9616-4F46-B495-56EA3898A08A}" srcOrd="1" destOrd="0" parTransId="{5A59337F-6CB7-4CBE-8A64-06D1450456A9}" sibTransId="{FEC66D94-0DA0-4411-9D8E-2AAA8BEF5405}"/>
    <dgm:cxn modelId="{EA8B1243-53BD-4FF4-93DA-97C6BBAEBBE0}" srcId="{F85DF0A8-9616-4F46-B495-56EA3898A08A}" destId="{3E7D7525-D8FC-4707-BBF9-10D288533737}" srcOrd="0" destOrd="0" parTransId="{BFBF11AE-F7BB-4906-966B-9AE1F0158F19}" sibTransId="{3D75FD52-5024-4864-BF11-7EB74EDC2DBB}"/>
    <dgm:cxn modelId="{4D5CF96E-45BF-4A22-93A3-886AFECD46DA}" srcId="{A9AD4C36-C4AA-4428-ADB7-CAD8A02E5B06}" destId="{BC296114-DF71-4F26-9504-DA5C2ED2FD91}" srcOrd="0" destOrd="0" parTransId="{9B149BD1-702F-4D8F-8B79-2A33FB755C8E}" sibTransId="{75487480-CFB1-407A-8ED9-3BC3F81B5907}"/>
    <dgm:cxn modelId="{E9E3DE72-A5E5-435C-9FC6-4026EAE7C300}" type="presOf" srcId="{F85DF0A8-9616-4F46-B495-56EA3898A08A}" destId="{3B03A987-84AC-46BD-A926-788162984716}" srcOrd="0" destOrd="0" presId="urn:microsoft.com/office/officeart/2008/layout/PictureStrips"/>
    <dgm:cxn modelId="{F1FD4773-069B-46F4-B52C-D0FD03787313}" srcId="{339FA0EF-ED21-42AD-8B02-C4680DDA4579}" destId="{18AACC08-4824-44D6-A4ED-B7B9F8801C27}" srcOrd="0" destOrd="0" parTransId="{349818E0-6D3C-46D9-8E43-12859F969251}" sibTransId="{ECE95097-A34B-4BF9-8B2A-B6751CB25602}"/>
    <dgm:cxn modelId="{B2AADB79-E89A-4056-B13B-415B82E18093}" srcId="{18AACC08-4824-44D6-A4ED-B7B9F8801C27}" destId="{807C5DC5-7CD5-4F73-9E7C-7909FF445416}" srcOrd="1" destOrd="0" parTransId="{C18B7B5C-E2ED-40C9-91A8-DF501A5AAC96}" sibTransId="{3347118E-E135-420C-882A-E734207ED596}"/>
    <dgm:cxn modelId="{767AAE7B-3585-49D9-876E-805B9F92448F}" type="presOf" srcId="{A9AD4C36-C4AA-4428-ADB7-CAD8A02E5B06}" destId="{5C1AA902-E4C7-41D6-870A-6FD3F3FA6BF4}" srcOrd="0" destOrd="0" presId="urn:microsoft.com/office/officeart/2008/layout/PictureStrips"/>
    <dgm:cxn modelId="{0AA1707F-8677-4E93-9E3E-06A2D743726A}" type="presOf" srcId="{807C5DC5-7CD5-4F73-9E7C-7909FF445416}" destId="{59ED7A74-582E-4663-B815-8341EB2BB458}" srcOrd="0" destOrd="2" presId="urn:microsoft.com/office/officeart/2008/layout/PictureStrips"/>
    <dgm:cxn modelId="{31545F87-6FC8-4BD1-BDAB-2BBAAD454468}" type="presOf" srcId="{3E7D7525-D8FC-4707-BBF9-10D288533737}" destId="{3B03A987-84AC-46BD-A926-788162984716}" srcOrd="0" destOrd="1" presId="urn:microsoft.com/office/officeart/2008/layout/PictureStrips"/>
    <dgm:cxn modelId="{10E555A4-9D0B-41ED-8503-453FD3482756}" type="presOf" srcId="{339FA0EF-ED21-42AD-8B02-C4680DDA4579}" destId="{66FA9AE2-41E2-4814-BB0F-E0626FA9E49B}" srcOrd="0" destOrd="0" presId="urn:microsoft.com/office/officeart/2008/layout/PictureStrips"/>
    <dgm:cxn modelId="{906C15A9-D2AF-4757-B56D-9E2E6420117F}" type="presOf" srcId="{DF1A92DC-757F-46D5-8164-7DE78D3D9CA9}" destId="{59ED7A74-582E-4663-B815-8341EB2BB458}" srcOrd="0" destOrd="1" presId="urn:microsoft.com/office/officeart/2008/layout/PictureStrips"/>
    <dgm:cxn modelId="{146C4BCE-15FA-43D6-948D-FB006054C04A}" type="presOf" srcId="{BC296114-DF71-4F26-9504-DA5C2ED2FD91}" destId="{5C1AA902-E4C7-41D6-870A-6FD3F3FA6BF4}" srcOrd="0" destOrd="1" presId="urn:microsoft.com/office/officeart/2008/layout/PictureStrips"/>
    <dgm:cxn modelId="{AF5B20E7-11FA-4755-9C05-F0E80D9A3D59}" type="presOf" srcId="{52CD2F8F-2B5A-4C1B-83BE-C6743416992F}" destId="{3B03A987-84AC-46BD-A926-788162984716}" srcOrd="0" destOrd="2" presId="urn:microsoft.com/office/officeart/2008/layout/PictureStrips"/>
    <dgm:cxn modelId="{370BBDFA-1450-4395-B7DE-AB7DDDED677B}" srcId="{339FA0EF-ED21-42AD-8B02-C4680DDA4579}" destId="{A9AD4C36-C4AA-4428-ADB7-CAD8A02E5B06}" srcOrd="2" destOrd="0" parTransId="{93FF37C5-3C26-4D45-9D1E-DB6882952C03}" sibTransId="{5E8115A3-276B-4D01-9A0E-016A7E37E752}"/>
    <dgm:cxn modelId="{FF5A6CFC-1F57-41E4-8128-CE144AE41EF8}" type="presOf" srcId="{E29F9042-4ACC-4DC8-B7AC-DE803CB6200C}" destId="{5C1AA902-E4C7-41D6-870A-6FD3F3FA6BF4}" srcOrd="0" destOrd="2" presId="urn:microsoft.com/office/officeart/2008/layout/PictureStrips"/>
    <dgm:cxn modelId="{1D61271F-D116-4F0E-9CFE-6DA7617BF070}" type="presParOf" srcId="{66FA9AE2-41E2-4814-BB0F-E0626FA9E49B}" destId="{9A5A86B2-AAF2-44DF-A2BF-D1779FE9932A}" srcOrd="0" destOrd="0" presId="urn:microsoft.com/office/officeart/2008/layout/PictureStrips"/>
    <dgm:cxn modelId="{D143036C-083E-4EC2-BB82-30D5F7B191AB}" type="presParOf" srcId="{9A5A86B2-AAF2-44DF-A2BF-D1779FE9932A}" destId="{59ED7A74-582E-4663-B815-8341EB2BB458}" srcOrd="0" destOrd="0" presId="urn:microsoft.com/office/officeart/2008/layout/PictureStrips"/>
    <dgm:cxn modelId="{D9A47F18-8CB5-4695-818F-8860B4ACC6AE}" type="presParOf" srcId="{9A5A86B2-AAF2-44DF-A2BF-D1779FE9932A}" destId="{0FC16026-DADC-4D94-8486-62806538FA25}" srcOrd="1" destOrd="0" presId="urn:microsoft.com/office/officeart/2008/layout/PictureStrips"/>
    <dgm:cxn modelId="{4F21076E-6120-4835-8446-8865E5C958D0}" type="presParOf" srcId="{66FA9AE2-41E2-4814-BB0F-E0626FA9E49B}" destId="{71539A77-E8FC-4621-9D18-6086322B6943}" srcOrd="1" destOrd="0" presId="urn:microsoft.com/office/officeart/2008/layout/PictureStrips"/>
    <dgm:cxn modelId="{7CB171D6-9994-446E-9B6D-33DC62CDF9DB}" type="presParOf" srcId="{66FA9AE2-41E2-4814-BB0F-E0626FA9E49B}" destId="{CA3AB92B-39BD-40B0-BC04-A1268377DE40}" srcOrd="2" destOrd="0" presId="urn:microsoft.com/office/officeart/2008/layout/PictureStrips"/>
    <dgm:cxn modelId="{02A19897-F083-4860-AC39-951F4BEA09CF}" type="presParOf" srcId="{CA3AB92B-39BD-40B0-BC04-A1268377DE40}" destId="{3B03A987-84AC-46BD-A926-788162984716}" srcOrd="0" destOrd="0" presId="urn:microsoft.com/office/officeart/2008/layout/PictureStrips"/>
    <dgm:cxn modelId="{795BBEE6-8D7F-46E0-B3E8-BA4D8ED87053}" type="presParOf" srcId="{CA3AB92B-39BD-40B0-BC04-A1268377DE40}" destId="{9841615F-B12A-42EE-ACB9-63554AA260E7}" srcOrd="1" destOrd="0" presId="urn:microsoft.com/office/officeart/2008/layout/PictureStrips"/>
    <dgm:cxn modelId="{3D1D2E7E-BFF6-44A1-ADFF-7ABCE17B9C95}" type="presParOf" srcId="{66FA9AE2-41E2-4814-BB0F-E0626FA9E49B}" destId="{A56DE822-761C-4475-A127-664D2C07C1BB}" srcOrd="3" destOrd="0" presId="urn:microsoft.com/office/officeart/2008/layout/PictureStrips"/>
    <dgm:cxn modelId="{17EA1335-F652-4206-A74F-3C7069E87E48}" type="presParOf" srcId="{66FA9AE2-41E2-4814-BB0F-E0626FA9E49B}" destId="{1946EEF1-0AA6-4DC7-9668-1E8ABB0D0DEE}" srcOrd="4" destOrd="0" presId="urn:microsoft.com/office/officeart/2008/layout/PictureStrips"/>
    <dgm:cxn modelId="{F00A0A38-6061-4030-9D68-2322A39555BD}" type="presParOf" srcId="{1946EEF1-0AA6-4DC7-9668-1E8ABB0D0DEE}" destId="{5C1AA902-E4C7-41D6-870A-6FD3F3FA6BF4}" srcOrd="0" destOrd="0" presId="urn:microsoft.com/office/officeart/2008/layout/PictureStrips"/>
    <dgm:cxn modelId="{1F5346B3-F07B-495E-9053-E5E627F81E8E}" type="presParOf" srcId="{1946EEF1-0AA6-4DC7-9668-1E8ABB0D0DEE}" destId="{5F30DFC2-648C-4F82-9C98-B49392EABA3B}"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9FA0EF-ED21-42AD-8B02-C4680DDA4579}" type="doc">
      <dgm:prSet loTypeId="urn:microsoft.com/office/officeart/2005/8/layout/vList4" loCatId="list" qsTypeId="urn:microsoft.com/office/officeart/2005/8/quickstyle/simple1" qsCatId="simple" csTypeId="urn:microsoft.com/office/officeart/2005/8/colors/accent3_1" csCatId="accent3" phldr="1"/>
      <dgm:spPr/>
      <dgm:t>
        <a:bodyPr/>
        <a:lstStyle/>
        <a:p>
          <a:endParaRPr lang="es-CO"/>
        </a:p>
      </dgm:t>
    </dgm:pt>
    <dgm:pt modelId="{18AACC08-4824-44D6-A4ED-B7B9F8801C27}">
      <dgm:prSet phldrT="[Texto]"/>
      <dgm:spPr/>
      <dgm:t>
        <a:bodyPr/>
        <a:lstStyle/>
        <a:p>
          <a:r>
            <a:rPr lang="es-CO" dirty="0"/>
            <a:t>Agentes</a:t>
          </a:r>
        </a:p>
      </dgm:t>
    </dgm:pt>
    <dgm:pt modelId="{349818E0-6D3C-46D9-8E43-12859F969251}" type="parTrans" cxnId="{F1FD4773-069B-46F4-B52C-D0FD03787313}">
      <dgm:prSet/>
      <dgm:spPr/>
      <dgm:t>
        <a:bodyPr/>
        <a:lstStyle/>
        <a:p>
          <a:endParaRPr lang="es-CO"/>
        </a:p>
      </dgm:t>
    </dgm:pt>
    <dgm:pt modelId="{ECE95097-A34B-4BF9-8B2A-B6751CB25602}" type="sibTrans" cxnId="{F1FD4773-069B-46F4-B52C-D0FD03787313}">
      <dgm:prSet/>
      <dgm:spPr/>
      <dgm:t>
        <a:bodyPr/>
        <a:lstStyle/>
        <a:p>
          <a:endParaRPr lang="es-CO"/>
        </a:p>
      </dgm:t>
    </dgm:pt>
    <dgm:pt modelId="{DF1A92DC-757F-46D5-8164-7DE78D3D9CA9}">
      <dgm:prSet phldrT="[Texto]"/>
      <dgm:spPr/>
      <dgm:t>
        <a:bodyPr/>
        <a:lstStyle/>
        <a:p>
          <a:r>
            <a:rPr lang="es-CO" dirty="0"/>
            <a:t>Data &amp; Variables</a:t>
          </a:r>
        </a:p>
      </dgm:t>
    </dgm:pt>
    <dgm:pt modelId="{091F4160-FCC3-4FDD-B60B-31B4A4291FBA}" type="parTrans" cxnId="{FE86462A-84B0-4C7B-B340-73DCAF8C9781}">
      <dgm:prSet/>
      <dgm:spPr/>
      <dgm:t>
        <a:bodyPr/>
        <a:lstStyle/>
        <a:p>
          <a:endParaRPr lang="es-CO"/>
        </a:p>
      </dgm:t>
    </dgm:pt>
    <dgm:pt modelId="{18F12477-D71A-4310-A6DD-0F9223D5C1BF}" type="sibTrans" cxnId="{FE86462A-84B0-4C7B-B340-73DCAF8C9781}">
      <dgm:prSet/>
      <dgm:spPr/>
      <dgm:t>
        <a:bodyPr/>
        <a:lstStyle/>
        <a:p>
          <a:endParaRPr lang="es-CO"/>
        </a:p>
      </dgm:t>
    </dgm:pt>
    <dgm:pt modelId="{807C5DC5-7CD5-4F73-9E7C-7909FF445416}">
      <dgm:prSet phldrT="[Texto]"/>
      <dgm:spPr/>
      <dgm:t>
        <a:bodyPr/>
        <a:lstStyle/>
        <a:p>
          <a:r>
            <a:rPr lang="es-CO" dirty="0"/>
            <a:t>Procedimientos</a:t>
          </a:r>
        </a:p>
      </dgm:t>
    </dgm:pt>
    <dgm:pt modelId="{C18B7B5C-E2ED-40C9-91A8-DF501A5AAC96}" type="parTrans" cxnId="{B2AADB79-E89A-4056-B13B-415B82E18093}">
      <dgm:prSet/>
      <dgm:spPr/>
      <dgm:t>
        <a:bodyPr/>
        <a:lstStyle/>
        <a:p>
          <a:endParaRPr lang="es-CO"/>
        </a:p>
      </dgm:t>
    </dgm:pt>
    <dgm:pt modelId="{3347118E-E135-420C-882A-E734207ED596}" type="sibTrans" cxnId="{B2AADB79-E89A-4056-B13B-415B82E18093}">
      <dgm:prSet/>
      <dgm:spPr/>
      <dgm:t>
        <a:bodyPr/>
        <a:lstStyle/>
        <a:p>
          <a:endParaRPr lang="es-CO"/>
        </a:p>
      </dgm:t>
    </dgm:pt>
    <dgm:pt modelId="{3D5F6FF7-D218-439A-AF81-7BC689C90B2E}">
      <dgm:prSet phldrT="[Texto]"/>
      <dgm:spPr/>
      <dgm:t>
        <a:bodyPr/>
        <a:lstStyle/>
        <a:p>
          <a:r>
            <a:rPr lang="es-CO" dirty="0"/>
            <a:t>Humano</a:t>
          </a:r>
        </a:p>
      </dgm:t>
    </dgm:pt>
    <dgm:pt modelId="{476EE998-E4B1-47BA-81B2-B8A5DCC4B7A2}" type="parTrans" cxnId="{D7189BD6-864D-4D01-9FE9-696A9127174A}">
      <dgm:prSet/>
      <dgm:spPr/>
      <dgm:t>
        <a:bodyPr/>
        <a:lstStyle/>
        <a:p>
          <a:endParaRPr lang="es-CO"/>
        </a:p>
      </dgm:t>
    </dgm:pt>
    <dgm:pt modelId="{5318B0B1-7165-4AAD-95DE-7E065349D70C}" type="sibTrans" cxnId="{D7189BD6-864D-4D01-9FE9-696A9127174A}">
      <dgm:prSet/>
      <dgm:spPr/>
      <dgm:t>
        <a:bodyPr/>
        <a:lstStyle/>
        <a:p>
          <a:endParaRPr lang="es-CO"/>
        </a:p>
      </dgm:t>
    </dgm:pt>
    <dgm:pt modelId="{936708D2-3E40-4EE1-BA97-123B52F0D006}">
      <dgm:prSet phldrT="[Texto]"/>
      <dgm:spPr/>
      <dgm:t>
        <a:bodyPr/>
        <a:lstStyle/>
        <a:p>
          <a:r>
            <a:rPr lang="es-CO" dirty="0"/>
            <a:t>Genero, Edad, Raza, Estatura, etc.</a:t>
          </a:r>
        </a:p>
      </dgm:t>
    </dgm:pt>
    <dgm:pt modelId="{2477FD70-462E-41DE-AFB7-28BB586D4FD7}" type="parTrans" cxnId="{93CDFE95-2318-4B4A-8FD9-237796401BE2}">
      <dgm:prSet/>
      <dgm:spPr/>
      <dgm:t>
        <a:bodyPr/>
        <a:lstStyle/>
        <a:p>
          <a:endParaRPr lang="es-CO"/>
        </a:p>
      </dgm:t>
    </dgm:pt>
    <dgm:pt modelId="{C16231D5-8883-41EA-8ACA-355A4891819C}" type="sibTrans" cxnId="{93CDFE95-2318-4B4A-8FD9-237796401BE2}">
      <dgm:prSet/>
      <dgm:spPr/>
      <dgm:t>
        <a:bodyPr/>
        <a:lstStyle/>
        <a:p>
          <a:endParaRPr lang="es-CO"/>
        </a:p>
      </dgm:t>
    </dgm:pt>
    <dgm:pt modelId="{CE9B634B-ECF4-4995-9189-3A578AA3D0C5}">
      <dgm:prSet phldrT="[Texto]"/>
      <dgm:spPr/>
      <dgm:t>
        <a:bodyPr/>
        <a:lstStyle/>
        <a:p>
          <a:r>
            <a:rPr lang="es-CO" dirty="0"/>
            <a:t>Agentes – Condiciones</a:t>
          </a:r>
        </a:p>
      </dgm:t>
    </dgm:pt>
    <dgm:pt modelId="{6B13762E-81CD-443F-8703-058961D010CD}" type="parTrans" cxnId="{AB444D14-0660-4733-9C98-AB55A07064A1}">
      <dgm:prSet/>
      <dgm:spPr/>
      <dgm:t>
        <a:bodyPr/>
        <a:lstStyle/>
        <a:p>
          <a:endParaRPr lang="es-CO"/>
        </a:p>
      </dgm:t>
    </dgm:pt>
    <dgm:pt modelId="{3895D64A-38C2-4D0F-8860-A2727B2A288C}" type="sibTrans" cxnId="{AB444D14-0660-4733-9C98-AB55A07064A1}">
      <dgm:prSet/>
      <dgm:spPr/>
      <dgm:t>
        <a:bodyPr/>
        <a:lstStyle/>
        <a:p>
          <a:endParaRPr lang="es-CO"/>
        </a:p>
      </dgm:t>
    </dgm:pt>
    <dgm:pt modelId="{DE391221-6675-49DD-ADDC-D060444C9128}">
      <dgm:prSet phldrT="[Texto]"/>
      <dgm:spPr/>
      <dgm:t>
        <a:bodyPr/>
        <a:lstStyle/>
        <a:p>
          <a:r>
            <a:rPr lang="es-CO" dirty="0"/>
            <a:t>Mover si es infeliz, envejecer, cambiar color, cambiar y acumular energía, perder energía.</a:t>
          </a:r>
        </a:p>
      </dgm:t>
    </dgm:pt>
    <dgm:pt modelId="{07CEE8FF-E4DE-40BA-9F62-2B6D2D3B21CE}" type="parTrans" cxnId="{3526289E-AC8C-442C-A7B0-59CBFB91B655}">
      <dgm:prSet/>
      <dgm:spPr/>
      <dgm:t>
        <a:bodyPr/>
        <a:lstStyle/>
        <a:p>
          <a:endParaRPr lang="es-CO"/>
        </a:p>
      </dgm:t>
    </dgm:pt>
    <dgm:pt modelId="{15C31C49-45C2-46E9-ADAE-3954BEC2B331}" type="sibTrans" cxnId="{3526289E-AC8C-442C-A7B0-59CBFB91B655}">
      <dgm:prSet/>
      <dgm:spPr/>
      <dgm:t>
        <a:bodyPr/>
        <a:lstStyle/>
        <a:p>
          <a:endParaRPr lang="es-CO"/>
        </a:p>
      </dgm:t>
    </dgm:pt>
    <dgm:pt modelId="{87557328-4F07-4D30-A2C1-80E19A122423}" type="pres">
      <dgm:prSet presAssocID="{339FA0EF-ED21-42AD-8B02-C4680DDA4579}" presName="linear" presStyleCnt="0">
        <dgm:presLayoutVars>
          <dgm:dir/>
          <dgm:resizeHandles val="exact"/>
        </dgm:presLayoutVars>
      </dgm:prSet>
      <dgm:spPr/>
    </dgm:pt>
    <dgm:pt modelId="{4AB32B1E-55BC-4370-B320-8BA9FDE8C438}" type="pres">
      <dgm:prSet presAssocID="{18AACC08-4824-44D6-A4ED-B7B9F8801C27}" presName="comp" presStyleCnt="0"/>
      <dgm:spPr/>
    </dgm:pt>
    <dgm:pt modelId="{D736A250-B975-4EA0-A9A5-4C661679E870}" type="pres">
      <dgm:prSet presAssocID="{18AACC08-4824-44D6-A4ED-B7B9F8801C27}" presName="box" presStyleLbl="node1" presStyleIdx="0" presStyleCnt="1" custLinFactNeighborX="7301" custLinFactNeighborY="-2081"/>
      <dgm:spPr/>
    </dgm:pt>
    <dgm:pt modelId="{3220B379-B8EF-40F5-8E55-4680D76E1648}" type="pres">
      <dgm:prSet presAssocID="{18AACC08-4824-44D6-A4ED-B7B9F8801C27}" presName="img" presStyleLbl="fgImgPlace1" presStyleIdx="0" presStyleCnt="1" custScaleX="56464" custScaleY="32920" custLinFactNeighborX="-698" custLinFactNeighborY="-2162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A674533-705B-4F52-89F3-7C3BE868D8CF}" type="pres">
      <dgm:prSet presAssocID="{18AACC08-4824-44D6-A4ED-B7B9F8801C27}" presName="text" presStyleLbl="node1" presStyleIdx="0" presStyleCnt="1">
        <dgm:presLayoutVars>
          <dgm:bulletEnabled val="1"/>
        </dgm:presLayoutVars>
      </dgm:prSet>
      <dgm:spPr/>
    </dgm:pt>
  </dgm:ptLst>
  <dgm:cxnLst>
    <dgm:cxn modelId="{AB444D14-0660-4733-9C98-AB55A07064A1}" srcId="{807C5DC5-7CD5-4F73-9E7C-7909FF445416}" destId="{CE9B634B-ECF4-4995-9189-3A578AA3D0C5}" srcOrd="0" destOrd="0" parTransId="{6B13762E-81CD-443F-8703-058961D010CD}" sibTransId="{3895D64A-38C2-4D0F-8860-A2727B2A288C}"/>
    <dgm:cxn modelId="{606C1727-A506-40EA-9BA4-4DDD995B9B4B}" type="presOf" srcId="{3D5F6FF7-D218-439A-AF81-7BC689C90B2E}" destId="{D736A250-B975-4EA0-A9A5-4C661679E870}" srcOrd="0" destOrd="2" presId="urn:microsoft.com/office/officeart/2005/8/layout/vList4"/>
    <dgm:cxn modelId="{FE86462A-84B0-4C7B-B340-73DCAF8C9781}" srcId="{18AACC08-4824-44D6-A4ED-B7B9F8801C27}" destId="{DF1A92DC-757F-46D5-8164-7DE78D3D9CA9}" srcOrd="0" destOrd="0" parTransId="{091F4160-FCC3-4FDD-B60B-31B4A4291FBA}" sibTransId="{18F12477-D71A-4310-A6DD-0F9223D5C1BF}"/>
    <dgm:cxn modelId="{34CC0C5D-2B9D-4397-AC54-D3970D4ED687}" type="presOf" srcId="{DE391221-6675-49DD-ADDC-D060444C9128}" destId="{7A674533-705B-4F52-89F3-7C3BE868D8CF}" srcOrd="1" destOrd="6" presId="urn:microsoft.com/office/officeart/2005/8/layout/vList4"/>
    <dgm:cxn modelId="{42D0C044-5278-4CE5-9D0D-319A94593F63}" type="presOf" srcId="{18AACC08-4824-44D6-A4ED-B7B9F8801C27}" destId="{7A674533-705B-4F52-89F3-7C3BE868D8CF}" srcOrd="1" destOrd="0" presId="urn:microsoft.com/office/officeart/2005/8/layout/vList4"/>
    <dgm:cxn modelId="{2233F266-5610-42B0-8FBC-3D713EF1976F}" type="presOf" srcId="{807C5DC5-7CD5-4F73-9E7C-7909FF445416}" destId="{D736A250-B975-4EA0-A9A5-4C661679E870}" srcOrd="0" destOrd="4" presId="urn:microsoft.com/office/officeart/2005/8/layout/vList4"/>
    <dgm:cxn modelId="{D04F194A-F1D4-4196-A4CD-01D3DD32C254}" type="presOf" srcId="{18AACC08-4824-44D6-A4ED-B7B9F8801C27}" destId="{D736A250-B975-4EA0-A9A5-4C661679E870}" srcOrd="0" destOrd="0" presId="urn:microsoft.com/office/officeart/2005/8/layout/vList4"/>
    <dgm:cxn modelId="{07C35670-3472-42E7-B5E6-7B4C2155A2F1}" type="presOf" srcId="{936708D2-3E40-4EE1-BA97-123B52F0D006}" destId="{7A674533-705B-4F52-89F3-7C3BE868D8CF}" srcOrd="1" destOrd="3" presId="urn:microsoft.com/office/officeart/2005/8/layout/vList4"/>
    <dgm:cxn modelId="{F1FD4773-069B-46F4-B52C-D0FD03787313}" srcId="{339FA0EF-ED21-42AD-8B02-C4680DDA4579}" destId="{18AACC08-4824-44D6-A4ED-B7B9F8801C27}" srcOrd="0" destOrd="0" parTransId="{349818E0-6D3C-46D9-8E43-12859F969251}" sibTransId="{ECE95097-A34B-4BF9-8B2A-B6751CB25602}"/>
    <dgm:cxn modelId="{B7C41754-3209-4FED-81F6-9372D114E75B}" type="presOf" srcId="{DE391221-6675-49DD-ADDC-D060444C9128}" destId="{D736A250-B975-4EA0-A9A5-4C661679E870}" srcOrd="0" destOrd="6" presId="urn:microsoft.com/office/officeart/2005/8/layout/vList4"/>
    <dgm:cxn modelId="{D7B6BD58-74BD-427D-8A87-D0464E62F065}" type="presOf" srcId="{DF1A92DC-757F-46D5-8164-7DE78D3D9CA9}" destId="{D736A250-B975-4EA0-A9A5-4C661679E870}" srcOrd="0" destOrd="1" presId="urn:microsoft.com/office/officeart/2005/8/layout/vList4"/>
    <dgm:cxn modelId="{B2AADB79-E89A-4056-B13B-415B82E18093}" srcId="{18AACC08-4824-44D6-A4ED-B7B9F8801C27}" destId="{807C5DC5-7CD5-4F73-9E7C-7909FF445416}" srcOrd="1" destOrd="0" parTransId="{C18B7B5C-E2ED-40C9-91A8-DF501A5AAC96}" sibTransId="{3347118E-E135-420C-882A-E734207ED596}"/>
    <dgm:cxn modelId="{06B4C77D-79B6-417B-8552-12E60B5F8BBD}" type="presOf" srcId="{CE9B634B-ECF4-4995-9189-3A578AA3D0C5}" destId="{7A674533-705B-4F52-89F3-7C3BE868D8CF}" srcOrd="1" destOrd="5" presId="urn:microsoft.com/office/officeart/2005/8/layout/vList4"/>
    <dgm:cxn modelId="{CED0A995-1B22-4E8D-A113-23AC40AE9103}" type="presOf" srcId="{936708D2-3E40-4EE1-BA97-123B52F0D006}" destId="{D736A250-B975-4EA0-A9A5-4C661679E870}" srcOrd="0" destOrd="3" presId="urn:microsoft.com/office/officeart/2005/8/layout/vList4"/>
    <dgm:cxn modelId="{93CDFE95-2318-4B4A-8FD9-237796401BE2}" srcId="{3D5F6FF7-D218-439A-AF81-7BC689C90B2E}" destId="{936708D2-3E40-4EE1-BA97-123B52F0D006}" srcOrd="0" destOrd="0" parTransId="{2477FD70-462E-41DE-AFB7-28BB586D4FD7}" sibTransId="{C16231D5-8883-41EA-8ACA-355A4891819C}"/>
    <dgm:cxn modelId="{3526289E-AC8C-442C-A7B0-59CBFB91B655}" srcId="{CE9B634B-ECF4-4995-9189-3A578AA3D0C5}" destId="{DE391221-6675-49DD-ADDC-D060444C9128}" srcOrd="0" destOrd="0" parTransId="{07CEE8FF-E4DE-40BA-9F62-2B6D2D3B21CE}" sibTransId="{15C31C49-45C2-46E9-ADAE-3954BEC2B331}"/>
    <dgm:cxn modelId="{D5A252A7-5B95-4ECE-921F-6662BBB5E147}" type="presOf" srcId="{3D5F6FF7-D218-439A-AF81-7BC689C90B2E}" destId="{7A674533-705B-4F52-89F3-7C3BE868D8CF}" srcOrd="1" destOrd="2" presId="urn:microsoft.com/office/officeart/2005/8/layout/vList4"/>
    <dgm:cxn modelId="{1DBD15C0-1FB1-4350-A3F2-8D83041585CE}" type="presOf" srcId="{DF1A92DC-757F-46D5-8164-7DE78D3D9CA9}" destId="{7A674533-705B-4F52-89F3-7C3BE868D8CF}" srcOrd="1" destOrd="1" presId="urn:microsoft.com/office/officeart/2005/8/layout/vList4"/>
    <dgm:cxn modelId="{D7189BD6-864D-4D01-9FE9-696A9127174A}" srcId="{DF1A92DC-757F-46D5-8164-7DE78D3D9CA9}" destId="{3D5F6FF7-D218-439A-AF81-7BC689C90B2E}" srcOrd="0" destOrd="0" parTransId="{476EE998-E4B1-47BA-81B2-B8A5DCC4B7A2}" sibTransId="{5318B0B1-7165-4AAD-95DE-7E065349D70C}"/>
    <dgm:cxn modelId="{A8F972F1-C840-4274-8583-960B6073C594}" type="presOf" srcId="{807C5DC5-7CD5-4F73-9E7C-7909FF445416}" destId="{7A674533-705B-4F52-89F3-7C3BE868D8CF}" srcOrd="1" destOrd="4" presId="urn:microsoft.com/office/officeart/2005/8/layout/vList4"/>
    <dgm:cxn modelId="{BF9BF1F3-31B2-478F-994B-430C7D507343}" type="presOf" srcId="{339FA0EF-ED21-42AD-8B02-C4680DDA4579}" destId="{87557328-4F07-4D30-A2C1-80E19A122423}" srcOrd="0" destOrd="0" presId="urn:microsoft.com/office/officeart/2005/8/layout/vList4"/>
    <dgm:cxn modelId="{E56FC4FE-9BCF-4AEF-8CF9-94989AFDFD8F}" type="presOf" srcId="{CE9B634B-ECF4-4995-9189-3A578AA3D0C5}" destId="{D736A250-B975-4EA0-A9A5-4C661679E870}" srcOrd="0" destOrd="5" presId="urn:microsoft.com/office/officeart/2005/8/layout/vList4"/>
    <dgm:cxn modelId="{9FBDEA36-F2D8-4208-A79F-B81FE9A335E0}" type="presParOf" srcId="{87557328-4F07-4D30-A2C1-80E19A122423}" destId="{4AB32B1E-55BC-4370-B320-8BA9FDE8C438}" srcOrd="0" destOrd="0" presId="urn:microsoft.com/office/officeart/2005/8/layout/vList4"/>
    <dgm:cxn modelId="{0CCEF17A-561B-4734-9181-FE2238A4F587}" type="presParOf" srcId="{4AB32B1E-55BC-4370-B320-8BA9FDE8C438}" destId="{D736A250-B975-4EA0-A9A5-4C661679E870}" srcOrd="0" destOrd="0" presId="urn:microsoft.com/office/officeart/2005/8/layout/vList4"/>
    <dgm:cxn modelId="{61D6B75A-E08C-45F0-98B6-5055F1509F2E}" type="presParOf" srcId="{4AB32B1E-55BC-4370-B320-8BA9FDE8C438}" destId="{3220B379-B8EF-40F5-8E55-4680D76E1648}" srcOrd="1" destOrd="0" presId="urn:microsoft.com/office/officeart/2005/8/layout/vList4"/>
    <dgm:cxn modelId="{61EA7299-7C9B-497E-BC46-BC95BFEC34BB}" type="presParOf" srcId="{4AB32B1E-55BC-4370-B320-8BA9FDE8C438}" destId="{7A674533-705B-4F52-89F3-7C3BE868D8C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7E4F71-3433-4FD9-B3D9-E9B1A09385F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CO"/>
        </a:p>
      </dgm:t>
    </dgm:pt>
    <dgm:pt modelId="{C552FF74-FA43-415C-B025-1EE923997D0D}">
      <dgm:prSet phldrT="[Texto]"/>
      <dgm:spPr/>
      <dgm:t>
        <a:bodyPr/>
        <a:lstStyle/>
        <a:p>
          <a:r>
            <a:rPr lang="en-US" dirty="0"/>
            <a:t>El </a:t>
          </a:r>
          <a:r>
            <a:rPr lang="es-CO" noProof="0" dirty="0"/>
            <a:t>comando</a:t>
          </a:r>
        </a:p>
      </dgm:t>
    </dgm:pt>
    <dgm:pt modelId="{D0B76324-63C7-4F5B-BDA4-437F5C631634}" type="parTrans" cxnId="{920EE0D9-B6F7-470C-BC1C-158738515D3D}">
      <dgm:prSet/>
      <dgm:spPr/>
      <dgm:t>
        <a:bodyPr/>
        <a:lstStyle/>
        <a:p>
          <a:endParaRPr lang="es-CO"/>
        </a:p>
      </dgm:t>
    </dgm:pt>
    <dgm:pt modelId="{2839F32C-013B-4BAE-905C-4C16F656501C}" type="sibTrans" cxnId="{920EE0D9-B6F7-470C-BC1C-158738515D3D}">
      <dgm:prSet/>
      <dgm:spPr/>
      <dgm:t>
        <a:bodyPr/>
        <a:lstStyle/>
        <a:p>
          <a:endParaRPr lang="es-CO"/>
        </a:p>
      </dgm:t>
    </dgm:pt>
    <dgm:pt modelId="{E3F0644D-AD78-4EEE-A7D0-EB99407DD77E}">
      <dgm:prSet phldrT="[Texto]" custT="1"/>
      <dgm:spPr/>
      <dgm:t>
        <a:bodyPr/>
        <a:lstStyle/>
        <a:p>
          <a:pPr>
            <a:buNone/>
          </a:pPr>
          <a:r>
            <a:rPr lang="en-US" sz="2400" dirty="0">
              <a:latin typeface="Courier New" panose="02070309020205020404" pitchFamily="49" charset="0"/>
              <a:cs typeface="Courier New" panose="02070309020205020404" pitchFamily="49" charset="0"/>
            </a:rPr>
            <a:t>ask</a:t>
          </a:r>
          <a:endParaRPr lang="es-CO" sz="2400" dirty="0">
            <a:latin typeface="Courier New" panose="02070309020205020404" pitchFamily="49" charset="0"/>
            <a:cs typeface="Courier New" panose="02070309020205020404" pitchFamily="49" charset="0"/>
          </a:endParaRPr>
        </a:p>
      </dgm:t>
    </dgm:pt>
    <dgm:pt modelId="{2AE7F14B-64FF-4B74-B0CA-312342A4C091}" type="parTrans" cxnId="{68579BD0-6C33-4A9F-8F7E-45FFC35DF3A6}">
      <dgm:prSet/>
      <dgm:spPr/>
      <dgm:t>
        <a:bodyPr/>
        <a:lstStyle/>
        <a:p>
          <a:endParaRPr lang="es-CO"/>
        </a:p>
      </dgm:t>
    </dgm:pt>
    <dgm:pt modelId="{193A2BE9-B44F-4C3C-922A-E3F7BF6E3F52}" type="sibTrans" cxnId="{68579BD0-6C33-4A9F-8F7E-45FFC35DF3A6}">
      <dgm:prSet/>
      <dgm:spPr/>
      <dgm:t>
        <a:bodyPr/>
        <a:lstStyle/>
        <a:p>
          <a:endParaRPr lang="es-CO"/>
        </a:p>
      </dgm:t>
    </dgm:pt>
    <dgm:pt modelId="{8599168E-3EB0-4A5F-89EF-E829B5388E89}">
      <dgm:prSet phldrT="[Texto]"/>
      <dgm:spPr/>
      <dgm:t>
        <a:bodyPr/>
        <a:lstStyle/>
        <a:p>
          <a:r>
            <a:rPr lang="en-US" dirty="0"/>
            <a:t>Primer </a:t>
          </a:r>
          <a:r>
            <a:rPr lang="es-CO" noProof="0" dirty="0"/>
            <a:t>argumento: los agentsets a afectar</a:t>
          </a:r>
        </a:p>
      </dgm:t>
    </dgm:pt>
    <dgm:pt modelId="{E539C727-60C0-4DA4-9940-EA28A2CBEEF5}" type="parTrans" cxnId="{104A0DBB-28B1-4ADE-A40A-38D9B7ADEE4D}">
      <dgm:prSet/>
      <dgm:spPr/>
      <dgm:t>
        <a:bodyPr/>
        <a:lstStyle/>
        <a:p>
          <a:endParaRPr lang="es-CO"/>
        </a:p>
      </dgm:t>
    </dgm:pt>
    <dgm:pt modelId="{15205F70-D2A3-4FFF-88CD-C7D29CF1D89E}" type="sibTrans" cxnId="{104A0DBB-28B1-4ADE-A40A-38D9B7ADEE4D}">
      <dgm:prSet/>
      <dgm:spPr/>
      <dgm:t>
        <a:bodyPr/>
        <a:lstStyle/>
        <a:p>
          <a:endParaRPr lang="es-CO"/>
        </a:p>
      </dgm:t>
    </dgm:pt>
    <dgm:pt modelId="{5F9C16E7-1150-4104-8361-59B44B570EA2}">
      <dgm:prSet phldrT="[Texto]" custT="1"/>
      <dgm:spPr/>
      <dgm:t>
        <a:bodyPr/>
        <a:lstStyle/>
        <a:p>
          <a:pPr>
            <a:buNone/>
          </a:pPr>
          <a:r>
            <a:rPr lang="en-US" sz="2400" dirty="0">
              <a:latin typeface="Courier New" panose="02070309020205020404" pitchFamily="49" charset="0"/>
              <a:cs typeface="Courier New" panose="02070309020205020404" pitchFamily="49" charset="0"/>
            </a:rPr>
            <a:t>turtles</a:t>
          </a:r>
          <a:endParaRPr lang="es-CO" sz="2400" dirty="0">
            <a:latin typeface="Courier New" panose="02070309020205020404" pitchFamily="49" charset="0"/>
            <a:cs typeface="Courier New" panose="02070309020205020404" pitchFamily="49" charset="0"/>
          </a:endParaRPr>
        </a:p>
      </dgm:t>
    </dgm:pt>
    <dgm:pt modelId="{A7A440D9-3A64-4327-8C57-58540F58BED6}" type="parTrans" cxnId="{28A2F4A8-D275-490E-A4B7-C4A04D94E4D8}">
      <dgm:prSet/>
      <dgm:spPr/>
      <dgm:t>
        <a:bodyPr/>
        <a:lstStyle/>
        <a:p>
          <a:endParaRPr lang="es-CO"/>
        </a:p>
      </dgm:t>
    </dgm:pt>
    <dgm:pt modelId="{DADF679B-B4BC-4E02-8F64-A6B862963909}" type="sibTrans" cxnId="{28A2F4A8-D275-490E-A4B7-C4A04D94E4D8}">
      <dgm:prSet/>
      <dgm:spPr/>
      <dgm:t>
        <a:bodyPr/>
        <a:lstStyle/>
        <a:p>
          <a:endParaRPr lang="es-CO"/>
        </a:p>
      </dgm:t>
    </dgm:pt>
    <dgm:pt modelId="{2C5F6DD1-9D2C-4DF7-9B95-91A1581A3435}">
      <dgm:prSet phldrT="[Texto]"/>
      <dgm:spPr/>
      <dgm:t>
        <a:bodyPr/>
        <a:lstStyle/>
        <a:p>
          <a:r>
            <a:rPr lang="es-CO" noProof="0" dirty="0"/>
            <a:t>Segundo argumento: lo que deberían hacer</a:t>
          </a:r>
        </a:p>
      </dgm:t>
    </dgm:pt>
    <dgm:pt modelId="{5084DAFD-007F-414E-B48B-43A3F27E8646}" type="parTrans" cxnId="{331C39D4-D9D3-45FD-94E0-9779D1605ADD}">
      <dgm:prSet/>
      <dgm:spPr/>
      <dgm:t>
        <a:bodyPr/>
        <a:lstStyle/>
        <a:p>
          <a:endParaRPr lang="es-CO"/>
        </a:p>
      </dgm:t>
    </dgm:pt>
    <dgm:pt modelId="{D21F741A-EEA9-4268-AE0C-E4D0D22D91CA}" type="sibTrans" cxnId="{331C39D4-D9D3-45FD-94E0-9779D1605ADD}">
      <dgm:prSet/>
      <dgm:spPr/>
      <dgm:t>
        <a:bodyPr/>
        <a:lstStyle/>
        <a:p>
          <a:endParaRPr lang="es-CO"/>
        </a:p>
      </dgm:t>
    </dgm:pt>
    <dgm:pt modelId="{D84DFBA5-AE82-4819-8501-E965E9E2D22A}">
      <dgm:prSet phldrT="[Texto]" custT="1"/>
      <dgm:spPr/>
      <dgm:t>
        <a:bodyPr/>
        <a:lstStyle/>
        <a:p>
          <a:pPr>
            <a:buNone/>
          </a:pPr>
          <a:r>
            <a:rPr lang="en-US" sz="2400" kern="1200" dirty="0">
              <a:solidFill>
                <a:srgbClr val="000000">
                  <a:hueOff val="0"/>
                  <a:satOff val="0"/>
                  <a:lumOff val="0"/>
                  <a:alphaOff val="0"/>
                </a:srgbClr>
              </a:solidFill>
              <a:latin typeface="Courier New" panose="02070309020205020404" pitchFamily="49" charset="0"/>
              <a:ea typeface="+mn-ea"/>
              <a:cs typeface="Courier New" panose="02070309020205020404" pitchFamily="49" charset="0"/>
            </a:rPr>
            <a:t>[set color brown]</a:t>
          </a:r>
          <a:endParaRPr lang="es-CO" sz="2400" kern="1200" dirty="0">
            <a:solidFill>
              <a:srgbClr val="000000">
                <a:hueOff val="0"/>
                <a:satOff val="0"/>
                <a:lumOff val="0"/>
                <a:alphaOff val="0"/>
              </a:srgbClr>
            </a:solidFill>
            <a:latin typeface="Courier New" panose="02070309020205020404" pitchFamily="49" charset="0"/>
            <a:ea typeface="+mn-ea"/>
            <a:cs typeface="Courier New" panose="02070309020205020404" pitchFamily="49" charset="0"/>
          </a:endParaRPr>
        </a:p>
      </dgm:t>
    </dgm:pt>
    <dgm:pt modelId="{9A170E6D-9C38-4CFA-B78A-8C90E926CD83}" type="parTrans" cxnId="{38D9C36D-E7DB-44A2-85FD-DE003C486E37}">
      <dgm:prSet/>
      <dgm:spPr/>
      <dgm:t>
        <a:bodyPr/>
        <a:lstStyle/>
        <a:p>
          <a:endParaRPr lang="es-CO"/>
        </a:p>
      </dgm:t>
    </dgm:pt>
    <dgm:pt modelId="{CB32A397-6736-40DB-B956-E3EE5F9D59AE}" type="sibTrans" cxnId="{38D9C36D-E7DB-44A2-85FD-DE003C486E37}">
      <dgm:prSet/>
      <dgm:spPr/>
      <dgm:t>
        <a:bodyPr/>
        <a:lstStyle/>
        <a:p>
          <a:endParaRPr lang="es-CO"/>
        </a:p>
      </dgm:t>
    </dgm:pt>
    <dgm:pt modelId="{87EC060B-10BA-48C4-865C-6F402ED19D58}">
      <dgm:prSet phldrT="[Texto]" custT="1"/>
      <dgm:spPr/>
      <dgm:t>
        <a:bodyPr/>
        <a:lstStyle/>
        <a:p>
          <a:pPr>
            <a:buNone/>
          </a:pPr>
          <a:r>
            <a:rPr lang="en-US" sz="2400" dirty="0">
              <a:latin typeface="Courier New" panose="02070309020205020404" pitchFamily="49" charset="0"/>
              <a:cs typeface="Courier New" panose="02070309020205020404" pitchFamily="49" charset="0"/>
            </a:rPr>
            <a:t>turtles with [sick? = true]</a:t>
          </a:r>
          <a:endParaRPr lang="es-CO" sz="2400" dirty="0">
            <a:latin typeface="Courier New" panose="02070309020205020404" pitchFamily="49" charset="0"/>
            <a:cs typeface="Courier New" panose="02070309020205020404" pitchFamily="49" charset="0"/>
          </a:endParaRPr>
        </a:p>
      </dgm:t>
    </dgm:pt>
    <dgm:pt modelId="{65C99633-A95C-455F-8B06-7E24C703B0F9}" type="parTrans" cxnId="{1DC3CCC8-96ED-40B2-80CD-303DEAD1BE50}">
      <dgm:prSet/>
      <dgm:spPr/>
      <dgm:t>
        <a:bodyPr/>
        <a:lstStyle/>
        <a:p>
          <a:endParaRPr lang="es-CO"/>
        </a:p>
      </dgm:t>
    </dgm:pt>
    <dgm:pt modelId="{66855BBE-96FC-41AF-9CAB-E0B4BDB682AA}" type="sibTrans" cxnId="{1DC3CCC8-96ED-40B2-80CD-303DEAD1BE50}">
      <dgm:prSet/>
      <dgm:spPr/>
      <dgm:t>
        <a:bodyPr/>
        <a:lstStyle/>
        <a:p>
          <a:endParaRPr lang="es-CO"/>
        </a:p>
      </dgm:t>
    </dgm:pt>
    <dgm:pt modelId="{ECD5D604-D7F2-4722-B446-B886D02C2C68}">
      <dgm:prSet phldrT="[Texto]" custT="1"/>
      <dgm:spPr/>
      <dgm:t>
        <a:bodyPr/>
        <a:lstStyle/>
        <a:p>
          <a:pPr>
            <a:buNone/>
          </a:pPr>
          <a:r>
            <a:rPr lang="en-US" sz="2400" kern="1200" dirty="0">
              <a:solidFill>
                <a:srgbClr val="000000">
                  <a:hueOff val="0"/>
                  <a:satOff val="0"/>
                  <a:lumOff val="0"/>
                  <a:alphaOff val="0"/>
                </a:srgbClr>
              </a:solidFill>
              <a:latin typeface="Courier New" panose="02070309020205020404" pitchFamily="49" charset="0"/>
              <a:ea typeface="+mn-ea"/>
              <a:cs typeface="Courier New" panose="02070309020205020404" pitchFamily="49" charset="0"/>
            </a:rPr>
            <a:t>[set color brown]</a:t>
          </a:r>
          <a:endParaRPr lang="es-CO" sz="2400" kern="1200" dirty="0">
            <a:solidFill>
              <a:srgbClr val="000000">
                <a:hueOff val="0"/>
                <a:satOff val="0"/>
                <a:lumOff val="0"/>
                <a:alphaOff val="0"/>
              </a:srgbClr>
            </a:solidFill>
            <a:latin typeface="Courier New" panose="02070309020205020404" pitchFamily="49" charset="0"/>
            <a:ea typeface="+mn-ea"/>
            <a:cs typeface="Courier New" panose="02070309020205020404" pitchFamily="49" charset="0"/>
          </a:endParaRPr>
        </a:p>
      </dgm:t>
    </dgm:pt>
    <dgm:pt modelId="{3B84D37C-8101-423B-9B0C-E62DEC1C77F2}" type="parTrans" cxnId="{588748C0-6607-4175-952A-7C7EF3394E29}">
      <dgm:prSet/>
      <dgm:spPr/>
      <dgm:t>
        <a:bodyPr/>
        <a:lstStyle/>
        <a:p>
          <a:endParaRPr lang="es-CO"/>
        </a:p>
      </dgm:t>
    </dgm:pt>
    <dgm:pt modelId="{B3F9DAD9-E652-4CFB-BB50-D2F79ECF2C84}" type="sibTrans" cxnId="{588748C0-6607-4175-952A-7C7EF3394E29}">
      <dgm:prSet/>
      <dgm:spPr/>
      <dgm:t>
        <a:bodyPr/>
        <a:lstStyle/>
        <a:p>
          <a:endParaRPr lang="es-CO"/>
        </a:p>
      </dgm:t>
    </dgm:pt>
    <dgm:pt modelId="{5A586724-ADF2-4DC3-A6DA-9501DE8A0B9A}">
      <dgm:prSet phldrT="[Texto]" custT="1"/>
      <dgm:spPr/>
      <dgm:t>
        <a:bodyPr/>
        <a:lstStyle/>
        <a:p>
          <a:pPr>
            <a:buNone/>
          </a:pPr>
          <a:r>
            <a:rPr lang="en-US" sz="2400" dirty="0">
              <a:latin typeface="Courier New" panose="02070309020205020404" pitchFamily="49" charset="0"/>
              <a:cs typeface="Courier New" panose="02070309020205020404" pitchFamily="49" charset="0"/>
            </a:rPr>
            <a:t>ask</a:t>
          </a:r>
          <a:endParaRPr lang="es-CO" sz="2400" dirty="0">
            <a:latin typeface="Courier New" panose="02070309020205020404" pitchFamily="49" charset="0"/>
            <a:cs typeface="Courier New" panose="02070309020205020404" pitchFamily="49" charset="0"/>
          </a:endParaRPr>
        </a:p>
      </dgm:t>
    </dgm:pt>
    <dgm:pt modelId="{BC7BD47E-C294-4175-B67D-14E87E6FA9A7}" type="parTrans" cxnId="{213D8D4D-BA9C-4A31-A2AA-2BC58D319BDE}">
      <dgm:prSet/>
      <dgm:spPr/>
      <dgm:t>
        <a:bodyPr/>
        <a:lstStyle/>
        <a:p>
          <a:endParaRPr lang="es-CO"/>
        </a:p>
      </dgm:t>
    </dgm:pt>
    <dgm:pt modelId="{6EAEF785-7199-4EF0-AFB5-410CEA00B496}" type="sibTrans" cxnId="{213D8D4D-BA9C-4A31-A2AA-2BC58D319BDE}">
      <dgm:prSet/>
      <dgm:spPr/>
      <dgm:t>
        <a:bodyPr/>
        <a:lstStyle/>
        <a:p>
          <a:endParaRPr lang="es-CO"/>
        </a:p>
      </dgm:t>
    </dgm:pt>
    <dgm:pt modelId="{39928354-17A2-4513-AA30-FD5153AF8FC3}">
      <dgm:prSet phldrT="[Texto]" custT="1"/>
      <dgm:spPr/>
      <dgm:t>
        <a:bodyPr/>
        <a:lstStyle/>
        <a:p>
          <a:pPr>
            <a:buNone/>
          </a:pPr>
          <a:endParaRPr lang="es-CO" sz="2400" dirty="0">
            <a:latin typeface="Courier New" panose="02070309020205020404" pitchFamily="49" charset="0"/>
            <a:cs typeface="Courier New" panose="02070309020205020404" pitchFamily="49" charset="0"/>
          </a:endParaRPr>
        </a:p>
      </dgm:t>
    </dgm:pt>
    <dgm:pt modelId="{2DA8B954-76D1-452B-A63B-E83AE6DE5A10}" type="parTrans" cxnId="{B9ABD8FF-0E76-44B1-90EB-FE5EC56C5775}">
      <dgm:prSet/>
      <dgm:spPr/>
      <dgm:t>
        <a:bodyPr/>
        <a:lstStyle/>
        <a:p>
          <a:endParaRPr lang="es-CO"/>
        </a:p>
      </dgm:t>
    </dgm:pt>
    <dgm:pt modelId="{B171F619-0950-49AB-BDB2-E131176FD22F}" type="sibTrans" cxnId="{B9ABD8FF-0E76-44B1-90EB-FE5EC56C5775}">
      <dgm:prSet/>
      <dgm:spPr/>
      <dgm:t>
        <a:bodyPr/>
        <a:lstStyle/>
        <a:p>
          <a:endParaRPr lang="es-CO"/>
        </a:p>
      </dgm:t>
    </dgm:pt>
    <dgm:pt modelId="{3D55A5C6-623D-4E65-A5FE-96D626F0E453}">
      <dgm:prSet phldrT="[Texto]" custT="1"/>
      <dgm:spPr/>
      <dgm:t>
        <a:bodyPr/>
        <a:lstStyle/>
        <a:p>
          <a:pPr>
            <a:buNone/>
          </a:pPr>
          <a:endParaRPr lang="es-CO" sz="2400" dirty="0">
            <a:latin typeface="Courier New" panose="02070309020205020404" pitchFamily="49" charset="0"/>
            <a:cs typeface="Courier New" panose="02070309020205020404" pitchFamily="49" charset="0"/>
          </a:endParaRPr>
        </a:p>
      </dgm:t>
    </dgm:pt>
    <dgm:pt modelId="{01A0C28A-F2E7-4743-A535-14548A1EE5E7}" type="parTrans" cxnId="{A14752F1-DA42-4E4F-B20F-EF26D2F331CF}">
      <dgm:prSet/>
      <dgm:spPr/>
      <dgm:t>
        <a:bodyPr/>
        <a:lstStyle/>
        <a:p>
          <a:endParaRPr lang="es-CO"/>
        </a:p>
      </dgm:t>
    </dgm:pt>
    <dgm:pt modelId="{F7E9F33E-1DCC-4EAE-8363-289A705EC869}" type="sibTrans" cxnId="{A14752F1-DA42-4E4F-B20F-EF26D2F331CF}">
      <dgm:prSet/>
      <dgm:spPr/>
      <dgm:t>
        <a:bodyPr/>
        <a:lstStyle/>
        <a:p>
          <a:endParaRPr lang="es-CO"/>
        </a:p>
      </dgm:t>
    </dgm:pt>
    <dgm:pt modelId="{868AA7BE-0824-416E-B6C5-814043355690}">
      <dgm:prSet phldrT="[Texto]" custT="1"/>
      <dgm:spPr/>
      <dgm:t>
        <a:bodyPr/>
        <a:lstStyle/>
        <a:p>
          <a:pPr>
            <a:buNone/>
          </a:pPr>
          <a:endParaRPr lang="es-CO" sz="2400" kern="1200" dirty="0">
            <a:solidFill>
              <a:srgbClr val="000000">
                <a:hueOff val="0"/>
                <a:satOff val="0"/>
                <a:lumOff val="0"/>
                <a:alphaOff val="0"/>
              </a:srgbClr>
            </a:solidFill>
            <a:latin typeface="Courier New" panose="02070309020205020404" pitchFamily="49" charset="0"/>
            <a:ea typeface="+mn-ea"/>
            <a:cs typeface="Courier New" panose="02070309020205020404" pitchFamily="49" charset="0"/>
          </a:endParaRPr>
        </a:p>
      </dgm:t>
    </dgm:pt>
    <dgm:pt modelId="{6D944FDE-FCDC-43AF-BB60-7C3C89D0C9F4}" type="parTrans" cxnId="{AAA90F3A-29D5-45A6-9F80-7B6DEBE050BB}">
      <dgm:prSet/>
      <dgm:spPr/>
      <dgm:t>
        <a:bodyPr/>
        <a:lstStyle/>
        <a:p>
          <a:endParaRPr lang="es-CO"/>
        </a:p>
      </dgm:t>
    </dgm:pt>
    <dgm:pt modelId="{B6215005-50F8-4F8C-AB50-2003FD9C1EF2}" type="sibTrans" cxnId="{AAA90F3A-29D5-45A6-9F80-7B6DEBE050BB}">
      <dgm:prSet/>
      <dgm:spPr/>
      <dgm:t>
        <a:bodyPr/>
        <a:lstStyle/>
        <a:p>
          <a:endParaRPr lang="es-CO"/>
        </a:p>
      </dgm:t>
    </dgm:pt>
    <dgm:pt modelId="{C50172A9-2791-4F38-8204-89003A007F00}" type="pres">
      <dgm:prSet presAssocID="{367E4F71-3433-4FD9-B3D9-E9B1A09385FC}" presName="Name0" presStyleCnt="0">
        <dgm:presLayoutVars>
          <dgm:dir/>
          <dgm:animLvl val="lvl"/>
          <dgm:resizeHandles val="exact"/>
        </dgm:presLayoutVars>
      </dgm:prSet>
      <dgm:spPr/>
    </dgm:pt>
    <dgm:pt modelId="{9912FE38-0FBC-45D0-AD84-C4C754FBE8A1}" type="pres">
      <dgm:prSet presAssocID="{C552FF74-FA43-415C-B025-1EE923997D0D}" presName="composite" presStyleCnt="0"/>
      <dgm:spPr/>
    </dgm:pt>
    <dgm:pt modelId="{2CC84A15-4602-416D-A8EA-C8D58A133F27}" type="pres">
      <dgm:prSet presAssocID="{C552FF74-FA43-415C-B025-1EE923997D0D}" presName="parTx" presStyleLbl="alignNode1" presStyleIdx="0" presStyleCnt="3" custScaleX="58014">
        <dgm:presLayoutVars>
          <dgm:chMax val="0"/>
          <dgm:chPref val="0"/>
          <dgm:bulletEnabled val="1"/>
        </dgm:presLayoutVars>
      </dgm:prSet>
      <dgm:spPr/>
    </dgm:pt>
    <dgm:pt modelId="{E9F85F7C-C53C-4AFE-A5A8-AFCDE6D15321}" type="pres">
      <dgm:prSet presAssocID="{C552FF74-FA43-415C-B025-1EE923997D0D}" presName="desTx" presStyleLbl="alignAccFollowNode1" presStyleIdx="0" presStyleCnt="3" custScaleX="58014">
        <dgm:presLayoutVars>
          <dgm:bulletEnabled val="1"/>
        </dgm:presLayoutVars>
      </dgm:prSet>
      <dgm:spPr/>
    </dgm:pt>
    <dgm:pt modelId="{FCA5EDFA-B2A8-45DC-99F6-66E1DA6741EF}" type="pres">
      <dgm:prSet presAssocID="{2839F32C-013B-4BAE-905C-4C16F656501C}" presName="space" presStyleCnt="0"/>
      <dgm:spPr/>
    </dgm:pt>
    <dgm:pt modelId="{43E5CF30-FE1E-41F6-B218-4E675EE0E45E}" type="pres">
      <dgm:prSet presAssocID="{8599168E-3EB0-4A5F-89EF-E829B5388E89}" presName="composite" presStyleCnt="0"/>
      <dgm:spPr/>
    </dgm:pt>
    <dgm:pt modelId="{4810EE9A-84F5-4663-BEF6-3B642FDBE89C}" type="pres">
      <dgm:prSet presAssocID="{8599168E-3EB0-4A5F-89EF-E829B5388E89}" presName="parTx" presStyleLbl="alignNode1" presStyleIdx="1" presStyleCnt="3" custScaleX="191968">
        <dgm:presLayoutVars>
          <dgm:chMax val="0"/>
          <dgm:chPref val="0"/>
          <dgm:bulletEnabled val="1"/>
        </dgm:presLayoutVars>
      </dgm:prSet>
      <dgm:spPr/>
    </dgm:pt>
    <dgm:pt modelId="{B8499A53-7AA7-4954-A800-16F5D6DCE851}" type="pres">
      <dgm:prSet presAssocID="{8599168E-3EB0-4A5F-89EF-E829B5388E89}" presName="desTx" presStyleLbl="alignAccFollowNode1" presStyleIdx="1" presStyleCnt="3" custScaleX="191968">
        <dgm:presLayoutVars>
          <dgm:bulletEnabled val="1"/>
        </dgm:presLayoutVars>
      </dgm:prSet>
      <dgm:spPr/>
    </dgm:pt>
    <dgm:pt modelId="{5C80633F-23A6-41D9-BFB9-CAEF8668CCA4}" type="pres">
      <dgm:prSet presAssocID="{15205F70-D2A3-4FFF-88CD-C7D29CF1D89E}" presName="space" presStyleCnt="0"/>
      <dgm:spPr/>
    </dgm:pt>
    <dgm:pt modelId="{A41AB3D8-16DB-44FC-88D9-14E0E0AFE9F8}" type="pres">
      <dgm:prSet presAssocID="{2C5F6DD1-9D2C-4DF7-9B95-91A1581A3435}" presName="composite" presStyleCnt="0"/>
      <dgm:spPr/>
    </dgm:pt>
    <dgm:pt modelId="{462DEBAC-D1CA-42EF-97CC-3CBC080A79A4}" type="pres">
      <dgm:prSet presAssocID="{2C5F6DD1-9D2C-4DF7-9B95-91A1581A3435}" presName="parTx" presStyleLbl="alignNode1" presStyleIdx="2" presStyleCnt="3" custScaleX="143334">
        <dgm:presLayoutVars>
          <dgm:chMax val="0"/>
          <dgm:chPref val="0"/>
          <dgm:bulletEnabled val="1"/>
        </dgm:presLayoutVars>
      </dgm:prSet>
      <dgm:spPr/>
    </dgm:pt>
    <dgm:pt modelId="{79E6FA66-2CF8-4C27-B02C-33054D26B408}" type="pres">
      <dgm:prSet presAssocID="{2C5F6DD1-9D2C-4DF7-9B95-91A1581A3435}" presName="desTx" presStyleLbl="alignAccFollowNode1" presStyleIdx="2" presStyleCnt="3" custScaleX="143334">
        <dgm:presLayoutVars>
          <dgm:bulletEnabled val="1"/>
        </dgm:presLayoutVars>
      </dgm:prSet>
      <dgm:spPr/>
    </dgm:pt>
  </dgm:ptLst>
  <dgm:cxnLst>
    <dgm:cxn modelId="{D3933410-AC4F-46D7-87EF-CAB3191CB4B3}" type="presOf" srcId="{8599168E-3EB0-4A5F-89EF-E829B5388E89}" destId="{4810EE9A-84F5-4663-BEF6-3B642FDBE89C}" srcOrd="0" destOrd="0" presId="urn:microsoft.com/office/officeart/2005/8/layout/hList1"/>
    <dgm:cxn modelId="{AAA90F3A-29D5-45A6-9F80-7B6DEBE050BB}" srcId="{2C5F6DD1-9D2C-4DF7-9B95-91A1581A3435}" destId="{868AA7BE-0824-416E-B6C5-814043355690}" srcOrd="1" destOrd="0" parTransId="{6D944FDE-FCDC-43AF-BB60-7C3C89D0C9F4}" sibTransId="{B6215005-50F8-4F8C-AB50-2003FD9C1EF2}"/>
    <dgm:cxn modelId="{DCE5DE3A-A986-40E8-91DE-5EC57BACAFAB}" type="presOf" srcId="{5F9C16E7-1150-4104-8361-59B44B570EA2}" destId="{B8499A53-7AA7-4954-A800-16F5D6DCE851}" srcOrd="0" destOrd="0" presId="urn:microsoft.com/office/officeart/2005/8/layout/hList1"/>
    <dgm:cxn modelId="{213D8D4D-BA9C-4A31-A2AA-2BC58D319BDE}" srcId="{C552FF74-FA43-415C-B025-1EE923997D0D}" destId="{5A586724-ADF2-4DC3-A6DA-9501DE8A0B9A}" srcOrd="2" destOrd="0" parTransId="{BC7BD47E-C294-4175-B67D-14E87E6FA9A7}" sibTransId="{6EAEF785-7199-4EF0-AFB5-410CEA00B496}"/>
    <dgm:cxn modelId="{38D9C36D-E7DB-44A2-85FD-DE003C486E37}" srcId="{2C5F6DD1-9D2C-4DF7-9B95-91A1581A3435}" destId="{D84DFBA5-AE82-4819-8501-E965E9E2D22A}" srcOrd="0" destOrd="0" parTransId="{9A170E6D-9C38-4CFA-B78A-8C90E926CD83}" sibTransId="{CB32A397-6736-40DB-B956-E3EE5F9D59AE}"/>
    <dgm:cxn modelId="{49511C4F-DDF4-4F1B-9F8F-35168F7A9341}" type="presOf" srcId="{868AA7BE-0824-416E-B6C5-814043355690}" destId="{79E6FA66-2CF8-4C27-B02C-33054D26B408}" srcOrd="0" destOrd="1" presId="urn:microsoft.com/office/officeart/2005/8/layout/hList1"/>
    <dgm:cxn modelId="{41E96E51-448D-4BA2-B906-B03CA99E9577}" type="presOf" srcId="{5A586724-ADF2-4DC3-A6DA-9501DE8A0B9A}" destId="{E9F85F7C-C53C-4AFE-A5A8-AFCDE6D15321}" srcOrd="0" destOrd="2" presId="urn:microsoft.com/office/officeart/2005/8/layout/hList1"/>
    <dgm:cxn modelId="{7843B971-9307-4FFD-80A0-DB7A3DCFDC61}" type="presOf" srcId="{87EC060B-10BA-48C4-865C-6F402ED19D58}" destId="{B8499A53-7AA7-4954-A800-16F5D6DCE851}" srcOrd="0" destOrd="2" presId="urn:microsoft.com/office/officeart/2005/8/layout/hList1"/>
    <dgm:cxn modelId="{0D220A5A-64A0-434F-BB3C-160C1F904FE3}" type="presOf" srcId="{2C5F6DD1-9D2C-4DF7-9B95-91A1581A3435}" destId="{462DEBAC-D1CA-42EF-97CC-3CBC080A79A4}" srcOrd="0" destOrd="0" presId="urn:microsoft.com/office/officeart/2005/8/layout/hList1"/>
    <dgm:cxn modelId="{5B2F0881-6A2A-4937-982C-3833878808EA}" type="presOf" srcId="{3D55A5C6-623D-4E65-A5FE-96D626F0E453}" destId="{B8499A53-7AA7-4954-A800-16F5D6DCE851}" srcOrd="0" destOrd="1" presId="urn:microsoft.com/office/officeart/2005/8/layout/hList1"/>
    <dgm:cxn modelId="{079288A4-B86C-42C0-BA43-F100E6CBF756}" type="presOf" srcId="{ECD5D604-D7F2-4722-B446-B886D02C2C68}" destId="{79E6FA66-2CF8-4C27-B02C-33054D26B408}" srcOrd="0" destOrd="2" presId="urn:microsoft.com/office/officeart/2005/8/layout/hList1"/>
    <dgm:cxn modelId="{28A2F4A8-D275-490E-A4B7-C4A04D94E4D8}" srcId="{8599168E-3EB0-4A5F-89EF-E829B5388E89}" destId="{5F9C16E7-1150-4104-8361-59B44B570EA2}" srcOrd="0" destOrd="0" parTransId="{A7A440D9-3A64-4327-8C57-58540F58BED6}" sibTransId="{DADF679B-B4BC-4E02-8F64-A6B862963909}"/>
    <dgm:cxn modelId="{104A0DBB-28B1-4ADE-A40A-38D9B7ADEE4D}" srcId="{367E4F71-3433-4FD9-B3D9-E9B1A09385FC}" destId="{8599168E-3EB0-4A5F-89EF-E829B5388E89}" srcOrd="1" destOrd="0" parTransId="{E539C727-60C0-4DA4-9940-EA28A2CBEEF5}" sibTransId="{15205F70-D2A3-4FFF-88CD-C7D29CF1D89E}"/>
    <dgm:cxn modelId="{588748C0-6607-4175-952A-7C7EF3394E29}" srcId="{2C5F6DD1-9D2C-4DF7-9B95-91A1581A3435}" destId="{ECD5D604-D7F2-4722-B446-B886D02C2C68}" srcOrd="2" destOrd="0" parTransId="{3B84D37C-8101-423B-9B0C-E62DEC1C77F2}" sibTransId="{B3F9DAD9-E652-4CFB-BB50-D2F79ECF2C84}"/>
    <dgm:cxn modelId="{1DC3CCC8-96ED-40B2-80CD-303DEAD1BE50}" srcId="{8599168E-3EB0-4A5F-89EF-E829B5388E89}" destId="{87EC060B-10BA-48C4-865C-6F402ED19D58}" srcOrd="2" destOrd="0" parTransId="{65C99633-A95C-455F-8B06-7E24C703B0F9}" sibTransId="{66855BBE-96FC-41AF-9CAB-E0B4BDB682AA}"/>
    <dgm:cxn modelId="{68579BD0-6C33-4A9F-8F7E-45FFC35DF3A6}" srcId="{C552FF74-FA43-415C-B025-1EE923997D0D}" destId="{E3F0644D-AD78-4EEE-A7D0-EB99407DD77E}" srcOrd="0" destOrd="0" parTransId="{2AE7F14B-64FF-4B74-B0CA-312342A4C091}" sibTransId="{193A2BE9-B44F-4C3C-922A-E3F7BF6E3F52}"/>
    <dgm:cxn modelId="{331C39D4-D9D3-45FD-94E0-9779D1605ADD}" srcId="{367E4F71-3433-4FD9-B3D9-E9B1A09385FC}" destId="{2C5F6DD1-9D2C-4DF7-9B95-91A1581A3435}" srcOrd="2" destOrd="0" parTransId="{5084DAFD-007F-414E-B48B-43A3F27E8646}" sibTransId="{D21F741A-EEA9-4268-AE0C-E4D0D22D91CA}"/>
    <dgm:cxn modelId="{663767D9-FB49-4418-92F8-69C2D4741ABF}" type="presOf" srcId="{C552FF74-FA43-415C-B025-1EE923997D0D}" destId="{2CC84A15-4602-416D-A8EA-C8D58A133F27}" srcOrd="0" destOrd="0" presId="urn:microsoft.com/office/officeart/2005/8/layout/hList1"/>
    <dgm:cxn modelId="{920EE0D9-B6F7-470C-BC1C-158738515D3D}" srcId="{367E4F71-3433-4FD9-B3D9-E9B1A09385FC}" destId="{C552FF74-FA43-415C-B025-1EE923997D0D}" srcOrd="0" destOrd="0" parTransId="{D0B76324-63C7-4F5B-BDA4-437F5C631634}" sibTransId="{2839F32C-013B-4BAE-905C-4C16F656501C}"/>
    <dgm:cxn modelId="{7DEBD7E6-413D-4B7F-BD84-19517F807399}" type="presOf" srcId="{E3F0644D-AD78-4EEE-A7D0-EB99407DD77E}" destId="{E9F85F7C-C53C-4AFE-A5A8-AFCDE6D15321}" srcOrd="0" destOrd="0" presId="urn:microsoft.com/office/officeart/2005/8/layout/hList1"/>
    <dgm:cxn modelId="{BD62ADE8-9209-48F5-8E56-D696CC7361B5}" type="presOf" srcId="{39928354-17A2-4513-AA30-FD5153AF8FC3}" destId="{E9F85F7C-C53C-4AFE-A5A8-AFCDE6D15321}" srcOrd="0" destOrd="1" presId="urn:microsoft.com/office/officeart/2005/8/layout/hList1"/>
    <dgm:cxn modelId="{A14752F1-DA42-4E4F-B20F-EF26D2F331CF}" srcId="{8599168E-3EB0-4A5F-89EF-E829B5388E89}" destId="{3D55A5C6-623D-4E65-A5FE-96D626F0E453}" srcOrd="1" destOrd="0" parTransId="{01A0C28A-F2E7-4743-A535-14548A1EE5E7}" sibTransId="{F7E9F33E-1DCC-4EAE-8363-289A705EC869}"/>
    <dgm:cxn modelId="{3350E2F1-7761-4539-98A2-AABBDF149D36}" type="presOf" srcId="{D84DFBA5-AE82-4819-8501-E965E9E2D22A}" destId="{79E6FA66-2CF8-4C27-B02C-33054D26B408}" srcOrd="0" destOrd="0" presId="urn:microsoft.com/office/officeart/2005/8/layout/hList1"/>
    <dgm:cxn modelId="{94BD4AFC-2E7F-49E5-BC8C-C38BDBDF2CF9}" type="presOf" srcId="{367E4F71-3433-4FD9-B3D9-E9B1A09385FC}" destId="{C50172A9-2791-4F38-8204-89003A007F00}" srcOrd="0" destOrd="0" presId="urn:microsoft.com/office/officeart/2005/8/layout/hList1"/>
    <dgm:cxn modelId="{B9ABD8FF-0E76-44B1-90EB-FE5EC56C5775}" srcId="{C552FF74-FA43-415C-B025-1EE923997D0D}" destId="{39928354-17A2-4513-AA30-FD5153AF8FC3}" srcOrd="1" destOrd="0" parTransId="{2DA8B954-76D1-452B-A63B-E83AE6DE5A10}" sibTransId="{B171F619-0950-49AB-BDB2-E131176FD22F}"/>
    <dgm:cxn modelId="{6DD893FC-732E-40F5-B022-A18FDDF69FA2}" type="presParOf" srcId="{C50172A9-2791-4F38-8204-89003A007F00}" destId="{9912FE38-0FBC-45D0-AD84-C4C754FBE8A1}" srcOrd="0" destOrd="0" presId="urn:microsoft.com/office/officeart/2005/8/layout/hList1"/>
    <dgm:cxn modelId="{E413C96E-DEB2-4F24-BBD1-E292445AD416}" type="presParOf" srcId="{9912FE38-0FBC-45D0-AD84-C4C754FBE8A1}" destId="{2CC84A15-4602-416D-A8EA-C8D58A133F27}" srcOrd="0" destOrd="0" presId="urn:microsoft.com/office/officeart/2005/8/layout/hList1"/>
    <dgm:cxn modelId="{1109E64A-030E-4E14-A111-0596C82E3AD2}" type="presParOf" srcId="{9912FE38-0FBC-45D0-AD84-C4C754FBE8A1}" destId="{E9F85F7C-C53C-4AFE-A5A8-AFCDE6D15321}" srcOrd="1" destOrd="0" presId="urn:microsoft.com/office/officeart/2005/8/layout/hList1"/>
    <dgm:cxn modelId="{0809FDF9-0013-4D85-8D2A-0FD3A715AC58}" type="presParOf" srcId="{C50172A9-2791-4F38-8204-89003A007F00}" destId="{FCA5EDFA-B2A8-45DC-99F6-66E1DA6741EF}" srcOrd="1" destOrd="0" presId="urn:microsoft.com/office/officeart/2005/8/layout/hList1"/>
    <dgm:cxn modelId="{6F4EC8A7-CDFA-4FA1-A5B8-EB9212EE773F}" type="presParOf" srcId="{C50172A9-2791-4F38-8204-89003A007F00}" destId="{43E5CF30-FE1E-41F6-B218-4E675EE0E45E}" srcOrd="2" destOrd="0" presId="urn:microsoft.com/office/officeart/2005/8/layout/hList1"/>
    <dgm:cxn modelId="{317F70E0-C269-4272-BFC6-3B0A407A40B0}" type="presParOf" srcId="{43E5CF30-FE1E-41F6-B218-4E675EE0E45E}" destId="{4810EE9A-84F5-4663-BEF6-3B642FDBE89C}" srcOrd="0" destOrd="0" presId="urn:microsoft.com/office/officeart/2005/8/layout/hList1"/>
    <dgm:cxn modelId="{C0F04BE5-4C23-42D1-B50E-F6CE0A24B44C}" type="presParOf" srcId="{43E5CF30-FE1E-41F6-B218-4E675EE0E45E}" destId="{B8499A53-7AA7-4954-A800-16F5D6DCE851}" srcOrd="1" destOrd="0" presId="urn:microsoft.com/office/officeart/2005/8/layout/hList1"/>
    <dgm:cxn modelId="{5EBB6BB9-4957-457E-B523-DC6E90787943}" type="presParOf" srcId="{C50172A9-2791-4F38-8204-89003A007F00}" destId="{5C80633F-23A6-41D9-BFB9-CAEF8668CCA4}" srcOrd="3" destOrd="0" presId="urn:microsoft.com/office/officeart/2005/8/layout/hList1"/>
    <dgm:cxn modelId="{99DE2C91-4A97-4B53-834C-13E8124CF86C}" type="presParOf" srcId="{C50172A9-2791-4F38-8204-89003A007F00}" destId="{A41AB3D8-16DB-44FC-88D9-14E0E0AFE9F8}" srcOrd="4" destOrd="0" presId="urn:microsoft.com/office/officeart/2005/8/layout/hList1"/>
    <dgm:cxn modelId="{453F7B65-A318-4EA0-9AA8-EEDDE6500EE1}" type="presParOf" srcId="{A41AB3D8-16DB-44FC-88D9-14E0E0AFE9F8}" destId="{462DEBAC-D1CA-42EF-97CC-3CBC080A79A4}" srcOrd="0" destOrd="0" presId="urn:microsoft.com/office/officeart/2005/8/layout/hList1"/>
    <dgm:cxn modelId="{BED7C80C-2148-4412-9A19-61F7AF886254}" type="presParOf" srcId="{A41AB3D8-16DB-44FC-88D9-14E0E0AFE9F8}" destId="{79E6FA66-2CF8-4C27-B02C-33054D26B40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410C5-FAE1-4BE8-BA8B-CC12D054EDC5}">
      <dsp:nvSpPr>
        <dsp:cNvPr id="0" name=""/>
        <dsp:cNvSpPr/>
      </dsp:nvSpPr>
      <dsp:spPr>
        <a:xfrm rot="5400000">
          <a:off x="759546" y="1658312"/>
          <a:ext cx="2279841" cy="3793604"/>
        </a:xfrm>
        <a:prstGeom prst="corner">
          <a:avLst>
            <a:gd name="adj1" fmla="val 16120"/>
            <a:gd name="adj2" fmla="val 1611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F5EC9C1-5788-4A3E-864D-EEC6AD481D6A}">
      <dsp:nvSpPr>
        <dsp:cNvPr id="0" name=""/>
        <dsp:cNvSpPr/>
      </dsp:nvSpPr>
      <dsp:spPr>
        <a:xfrm>
          <a:off x="378984" y="2791782"/>
          <a:ext cx="3424887" cy="3002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CO" sz="3600" kern="1200" noProof="0" dirty="0">
              <a:latin typeface="Trebuchet MS" panose="020B0603020202020204" pitchFamily="34" charset="0"/>
            </a:rPr>
            <a:t>O</a:t>
          </a:r>
          <a:endParaRPr lang="en-US" sz="3600" kern="1200" noProof="0" dirty="0">
            <a:latin typeface="Trebuchet MS" panose="020B0603020202020204" pitchFamily="34" charset="0"/>
          </a:endParaRPr>
        </a:p>
        <a:p>
          <a:pPr marL="171450" lvl="1" indent="-171450" algn="l" defTabSz="800100">
            <a:lnSpc>
              <a:spcPct val="90000"/>
            </a:lnSpc>
            <a:spcBef>
              <a:spcPct val="0"/>
            </a:spcBef>
            <a:spcAft>
              <a:spcPct val="15000"/>
            </a:spcAft>
            <a:buFont typeface="+mj-lt"/>
            <a:buAutoNum type="arabicPeriod"/>
          </a:pPr>
          <a:r>
            <a:rPr lang="es-CO" sz="1800" kern="1200" noProof="0" dirty="0">
              <a:latin typeface="Trebuchet MS" panose="020B0603020202020204" pitchFamily="34" charset="0"/>
            </a:rPr>
            <a:t>Propósito y patrones (</a:t>
          </a:r>
          <a:r>
            <a:rPr lang="en-US" sz="1800" kern="1200" noProof="0" dirty="0">
              <a:latin typeface="Trebuchet MS" panose="020B0603020202020204" pitchFamily="34" charset="0"/>
            </a:rPr>
            <a:t>Purpose and patterns</a:t>
          </a:r>
          <a:r>
            <a:rPr lang="es-CO" sz="1800" kern="1200" noProof="0" dirty="0">
              <a:latin typeface="Trebuchet MS" panose="020B0603020202020204" pitchFamily="34" charset="0"/>
            </a:rPr>
            <a:t>)</a:t>
          </a:r>
          <a:endParaRPr lang="en-US" sz="1800" kern="1200" noProof="0" dirty="0">
            <a:latin typeface="Trebuchet MS" panose="020B0603020202020204" pitchFamily="34" charset="0"/>
          </a:endParaRPr>
        </a:p>
        <a:p>
          <a:pPr marL="171450" lvl="1" indent="-171450" algn="l" defTabSz="800100">
            <a:lnSpc>
              <a:spcPct val="90000"/>
            </a:lnSpc>
            <a:spcBef>
              <a:spcPct val="0"/>
            </a:spcBef>
            <a:spcAft>
              <a:spcPct val="15000"/>
            </a:spcAft>
            <a:buFont typeface="+mj-lt"/>
            <a:buAutoNum type="arabicPeriod"/>
          </a:pPr>
          <a:r>
            <a:rPr lang="es-CO" sz="1800" kern="1200" noProof="0" dirty="0">
              <a:latin typeface="Trebuchet MS" panose="020B0603020202020204" pitchFamily="34" charset="0"/>
            </a:rPr>
            <a:t>Entidades, variables de estado y escalas (</a:t>
          </a:r>
          <a:r>
            <a:rPr lang="en-US" sz="1800" kern="1200" noProof="0" dirty="0">
              <a:latin typeface="Trebuchet MS" panose="020B0603020202020204" pitchFamily="34" charset="0"/>
            </a:rPr>
            <a:t>Entities, state variables, and scales</a:t>
          </a:r>
          <a:r>
            <a:rPr lang="es-CO" sz="1800" kern="1200" noProof="0" dirty="0">
              <a:latin typeface="Trebuchet MS" panose="020B0603020202020204" pitchFamily="34" charset="0"/>
            </a:rPr>
            <a:t>)</a:t>
          </a:r>
        </a:p>
        <a:p>
          <a:pPr marL="171450" lvl="1" indent="-171450" algn="l" defTabSz="800100">
            <a:lnSpc>
              <a:spcPct val="90000"/>
            </a:lnSpc>
            <a:spcBef>
              <a:spcPct val="0"/>
            </a:spcBef>
            <a:spcAft>
              <a:spcPct val="15000"/>
            </a:spcAft>
            <a:buFont typeface="+mj-lt"/>
            <a:buAutoNum type="arabicPeriod"/>
          </a:pPr>
          <a:r>
            <a:rPr lang="es-CO" sz="1800" kern="1200" noProof="0" dirty="0">
              <a:latin typeface="Trebuchet MS" panose="020B0603020202020204" pitchFamily="34" charset="0"/>
            </a:rPr>
            <a:t>Resumen y programación del proceso (</a:t>
          </a:r>
          <a:r>
            <a:rPr lang="en-US" sz="1800" kern="1200" noProof="0" dirty="0">
              <a:latin typeface="Trebuchet MS" panose="020B0603020202020204" pitchFamily="34" charset="0"/>
            </a:rPr>
            <a:t>Process overview and scheduling</a:t>
          </a:r>
          <a:r>
            <a:rPr lang="es-CO" sz="1800" kern="1200" noProof="0" dirty="0">
              <a:latin typeface="Trebuchet MS" panose="020B0603020202020204" pitchFamily="34" charset="0"/>
            </a:rPr>
            <a:t>)</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Submodelo A</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Submodelo B...</a:t>
          </a:r>
        </a:p>
      </dsp:txBody>
      <dsp:txXfrm>
        <a:off x="378984" y="2791782"/>
        <a:ext cx="3424887" cy="3002114"/>
      </dsp:txXfrm>
    </dsp:sp>
    <dsp:sp modelId="{1BA3A764-9BCD-4B08-A51F-FB97F25D0E50}">
      <dsp:nvSpPr>
        <dsp:cNvPr id="0" name=""/>
        <dsp:cNvSpPr/>
      </dsp:nvSpPr>
      <dsp:spPr>
        <a:xfrm>
          <a:off x="3157666" y="1379022"/>
          <a:ext cx="646205" cy="646205"/>
        </a:xfrm>
        <a:prstGeom prst="triangle">
          <a:avLst>
            <a:gd name="adj" fmla="val 10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8CADFA0-1298-474E-9BDE-B04BC58B0D0C}">
      <dsp:nvSpPr>
        <dsp:cNvPr id="0" name=""/>
        <dsp:cNvSpPr/>
      </dsp:nvSpPr>
      <dsp:spPr>
        <a:xfrm rot="5400000">
          <a:off x="4952278" y="620816"/>
          <a:ext cx="2279841" cy="3793604"/>
        </a:xfrm>
        <a:prstGeom prst="corner">
          <a:avLst>
            <a:gd name="adj1" fmla="val 16120"/>
            <a:gd name="adj2" fmla="val 1611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365604BD-AD64-43A7-ACBD-D22A2B7F7947}">
      <dsp:nvSpPr>
        <dsp:cNvPr id="0" name=""/>
        <dsp:cNvSpPr/>
      </dsp:nvSpPr>
      <dsp:spPr>
        <a:xfrm>
          <a:off x="4571715" y="1754287"/>
          <a:ext cx="3424887" cy="3002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CO" sz="3600" kern="1200" noProof="0" dirty="0">
              <a:latin typeface="Trebuchet MS" panose="020B0603020202020204" pitchFamily="34" charset="0"/>
            </a:rPr>
            <a:t>D</a:t>
          </a:r>
        </a:p>
        <a:p>
          <a:pPr marL="171450" lvl="1" indent="-171450" algn="l" defTabSz="800100">
            <a:lnSpc>
              <a:spcPct val="90000"/>
            </a:lnSpc>
            <a:spcBef>
              <a:spcPct val="0"/>
            </a:spcBef>
            <a:spcAft>
              <a:spcPct val="15000"/>
            </a:spcAft>
            <a:buFont typeface="+mj-lt"/>
            <a:buAutoNum type="arabicPeriod" startAt="4"/>
          </a:pPr>
          <a:r>
            <a:rPr lang="en-US" sz="1800" kern="1200" noProof="0" dirty="0">
              <a:latin typeface="Trebuchet MS" panose="020B0603020202020204" pitchFamily="34" charset="0"/>
            </a:rPr>
            <a:t>Design concepts</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Principios básicos (</a:t>
          </a:r>
          <a:r>
            <a:rPr lang="en-US" sz="1800" kern="1200" noProof="0" dirty="0">
              <a:latin typeface="Trebuchet MS" panose="020B0603020202020204" pitchFamily="34" charset="0"/>
            </a:rPr>
            <a:t>Basic principles</a:t>
          </a:r>
          <a:r>
            <a:rPr lang="es-CO" sz="1800" kern="1200" noProof="0" dirty="0">
              <a:latin typeface="Trebuchet MS" panose="020B0603020202020204" pitchFamily="34" charset="0"/>
            </a:rPr>
            <a:t>)</a:t>
          </a:r>
          <a:endParaRPr lang="en-US" sz="1800" kern="1200" noProof="0" dirty="0">
            <a:latin typeface="Trebuchet MS" panose="020B0603020202020204" pitchFamily="34" charset="0"/>
          </a:endParaRP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Aparición – Emergencia (Emergence)</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Adaptación (Adaptation)</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Objetivos (Objectives)</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Aprendizaje (Learning)</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Predicción (Prediction)</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Detección (Sensing)</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Interacción (Interaction)</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Estocasticidad (Stochasticity)</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Colectivos (Collectives)</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Observaciones (Observations)</a:t>
          </a:r>
        </a:p>
      </dsp:txBody>
      <dsp:txXfrm>
        <a:off x="4571715" y="1754287"/>
        <a:ext cx="3424887" cy="3002114"/>
      </dsp:txXfrm>
    </dsp:sp>
    <dsp:sp modelId="{4AECEE60-293B-473C-8152-733AC7735C1A}">
      <dsp:nvSpPr>
        <dsp:cNvPr id="0" name=""/>
        <dsp:cNvSpPr/>
      </dsp:nvSpPr>
      <dsp:spPr>
        <a:xfrm>
          <a:off x="7350398" y="341527"/>
          <a:ext cx="646205" cy="646205"/>
        </a:xfrm>
        <a:prstGeom prst="triangle">
          <a:avLst>
            <a:gd name="adj" fmla="val 10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A456A038-E79D-409B-9400-50A658E4C3A0}">
      <dsp:nvSpPr>
        <dsp:cNvPr id="0" name=""/>
        <dsp:cNvSpPr/>
      </dsp:nvSpPr>
      <dsp:spPr>
        <a:xfrm rot="5400000">
          <a:off x="9145009" y="-416679"/>
          <a:ext cx="2279841" cy="3793604"/>
        </a:xfrm>
        <a:prstGeom prst="corner">
          <a:avLst>
            <a:gd name="adj1" fmla="val 16120"/>
            <a:gd name="adj2" fmla="val 16110"/>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55ECC9BC-1222-400F-8CD6-A4D511A64938}">
      <dsp:nvSpPr>
        <dsp:cNvPr id="0" name=""/>
        <dsp:cNvSpPr/>
      </dsp:nvSpPr>
      <dsp:spPr>
        <a:xfrm>
          <a:off x="8764447" y="716791"/>
          <a:ext cx="3424887" cy="3002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CO" sz="3600" kern="1200" noProof="0" dirty="0">
              <a:latin typeface="Trebuchet MS" panose="020B0603020202020204" pitchFamily="34" charset="0"/>
            </a:rPr>
            <a:t>D</a:t>
          </a:r>
        </a:p>
        <a:p>
          <a:pPr marL="171450" lvl="1" indent="-171450" algn="l" defTabSz="800100">
            <a:lnSpc>
              <a:spcPct val="90000"/>
            </a:lnSpc>
            <a:spcBef>
              <a:spcPct val="0"/>
            </a:spcBef>
            <a:spcAft>
              <a:spcPct val="15000"/>
            </a:spcAft>
            <a:buFont typeface="+mj-lt"/>
            <a:buAutoNum type="arabicPeriod" startAt="5"/>
          </a:pPr>
          <a:r>
            <a:rPr lang="es-CO" sz="1800" kern="1200" noProof="0" dirty="0">
              <a:latin typeface="Trebuchet MS" panose="020B0603020202020204" pitchFamily="34" charset="0"/>
            </a:rPr>
            <a:t>Inicialización (</a:t>
          </a:r>
          <a:r>
            <a:rPr lang="en-US" sz="1800" kern="1200" noProof="0" dirty="0">
              <a:latin typeface="Trebuchet MS" panose="020B0603020202020204" pitchFamily="34" charset="0"/>
            </a:rPr>
            <a:t>Initialization</a:t>
          </a:r>
          <a:r>
            <a:rPr lang="es-CO" sz="1800" kern="1200" noProof="0" dirty="0">
              <a:latin typeface="Trebuchet MS" panose="020B0603020202020204" pitchFamily="34" charset="0"/>
            </a:rPr>
            <a:t>)</a:t>
          </a:r>
          <a:endParaRPr lang="en-US" sz="1800" kern="1200" noProof="0" dirty="0">
            <a:latin typeface="Trebuchet MS" panose="020B0603020202020204" pitchFamily="34" charset="0"/>
          </a:endParaRPr>
        </a:p>
        <a:p>
          <a:pPr marL="171450" lvl="1" indent="-171450" algn="l" defTabSz="800100">
            <a:lnSpc>
              <a:spcPct val="90000"/>
            </a:lnSpc>
            <a:spcBef>
              <a:spcPct val="0"/>
            </a:spcBef>
            <a:spcAft>
              <a:spcPct val="15000"/>
            </a:spcAft>
            <a:buFont typeface="+mj-lt"/>
            <a:buAutoNum type="arabicPeriod" startAt="5"/>
          </a:pPr>
          <a:r>
            <a:rPr lang="es-CO" sz="1800" kern="1200" noProof="0" dirty="0">
              <a:latin typeface="Trebuchet MS" panose="020B0603020202020204" pitchFamily="34" charset="0"/>
            </a:rPr>
            <a:t>Datos de entrada (Input Data)</a:t>
          </a:r>
        </a:p>
        <a:p>
          <a:pPr marL="171450" lvl="1" indent="-171450" algn="l" defTabSz="800100">
            <a:lnSpc>
              <a:spcPct val="90000"/>
            </a:lnSpc>
            <a:spcBef>
              <a:spcPct val="0"/>
            </a:spcBef>
            <a:spcAft>
              <a:spcPct val="15000"/>
            </a:spcAft>
            <a:buFont typeface="+mj-lt"/>
            <a:buAutoNum type="arabicPeriod" startAt="5"/>
          </a:pPr>
          <a:r>
            <a:rPr lang="es-CO" sz="1800" kern="1200" noProof="0" dirty="0">
              <a:latin typeface="Trebuchet MS" panose="020B0603020202020204" pitchFamily="34" charset="0"/>
            </a:rPr>
            <a:t>Submodelos (Submodels)</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Submodelo A</a:t>
          </a:r>
        </a:p>
        <a:p>
          <a:pPr marL="342900" lvl="2" indent="-171450" algn="l" defTabSz="800100">
            <a:lnSpc>
              <a:spcPct val="90000"/>
            </a:lnSpc>
            <a:spcBef>
              <a:spcPct val="0"/>
            </a:spcBef>
            <a:spcAft>
              <a:spcPct val="15000"/>
            </a:spcAft>
            <a:buFont typeface="Arial" panose="020B0604020202020204" pitchFamily="34" charset="0"/>
            <a:buChar char="•"/>
          </a:pPr>
          <a:r>
            <a:rPr lang="es-CO" sz="1800" kern="1200" noProof="0" dirty="0">
              <a:latin typeface="Trebuchet MS" panose="020B0603020202020204" pitchFamily="34" charset="0"/>
            </a:rPr>
            <a:t>Submodelo B…</a:t>
          </a:r>
        </a:p>
      </dsp:txBody>
      <dsp:txXfrm>
        <a:off x="8764447" y="716791"/>
        <a:ext cx="3424887" cy="3002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D7A74-582E-4663-B815-8341EB2BB458}">
      <dsp:nvSpPr>
        <dsp:cNvPr id="0" name=""/>
        <dsp:cNvSpPr/>
      </dsp:nvSpPr>
      <dsp:spPr>
        <a:xfrm>
          <a:off x="1210524" y="419348"/>
          <a:ext cx="4381781" cy="1369306"/>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7477" tIns="99060" rIns="99060" bIns="99060" numCol="1" spcCol="1270" anchor="t" anchorCtr="0">
          <a:noAutofit/>
        </a:bodyPr>
        <a:lstStyle/>
        <a:p>
          <a:pPr marL="0" lvl="0" indent="0" algn="l" defTabSz="1155700">
            <a:lnSpc>
              <a:spcPct val="90000"/>
            </a:lnSpc>
            <a:spcBef>
              <a:spcPct val="0"/>
            </a:spcBef>
            <a:spcAft>
              <a:spcPct val="35000"/>
            </a:spcAft>
            <a:buNone/>
          </a:pPr>
          <a:r>
            <a:rPr lang="es-CO" sz="2600" kern="1200" dirty="0" err="1"/>
            <a:t>Turtles</a:t>
          </a:r>
          <a:endParaRPr lang="es-CO" sz="2600" kern="1200" dirty="0"/>
        </a:p>
        <a:p>
          <a:pPr marL="228600" lvl="1" indent="-228600" algn="l" defTabSz="889000">
            <a:lnSpc>
              <a:spcPct val="90000"/>
            </a:lnSpc>
            <a:spcBef>
              <a:spcPct val="0"/>
            </a:spcBef>
            <a:spcAft>
              <a:spcPct val="15000"/>
            </a:spcAft>
            <a:buChar char="•"/>
          </a:pPr>
          <a:r>
            <a:rPr lang="es-CO" sz="2000" kern="1200" dirty="0"/>
            <a:t>Agentes</a:t>
          </a:r>
        </a:p>
        <a:p>
          <a:pPr marL="228600" lvl="1" indent="-228600" algn="l" defTabSz="889000">
            <a:lnSpc>
              <a:spcPct val="90000"/>
            </a:lnSpc>
            <a:spcBef>
              <a:spcPct val="0"/>
            </a:spcBef>
            <a:spcAft>
              <a:spcPct val="15000"/>
            </a:spcAft>
            <a:buChar char="•"/>
          </a:pPr>
          <a:r>
            <a:rPr lang="es-CO" sz="2000" kern="1200" dirty="0"/>
            <a:t>Movimiento</a:t>
          </a:r>
        </a:p>
      </dsp:txBody>
      <dsp:txXfrm>
        <a:off x="1210524" y="419348"/>
        <a:ext cx="4381781" cy="1369306"/>
      </dsp:txXfrm>
    </dsp:sp>
    <dsp:sp modelId="{0FC16026-DADC-4D94-8486-62806538FA25}">
      <dsp:nvSpPr>
        <dsp:cNvPr id="0" name=""/>
        <dsp:cNvSpPr/>
      </dsp:nvSpPr>
      <dsp:spPr>
        <a:xfrm>
          <a:off x="1027949" y="221559"/>
          <a:ext cx="958514" cy="143777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03A987-84AC-46BD-A926-788162984716}">
      <dsp:nvSpPr>
        <dsp:cNvPr id="0" name=""/>
        <dsp:cNvSpPr/>
      </dsp:nvSpPr>
      <dsp:spPr>
        <a:xfrm>
          <a:off x="1210524" y="2143153"/>
          <a:ext cx="4381781" cy="1369306"/>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7477" tIns="99060" rIns="99060" bIns="99060" numCol="1" spcCol="1270" anchor="t" anchorCtr="0">
          <a:noAutofit/>
        </a:bodyPr>
        <a:lstStyle/>
        <a:p>
          <a:pPr marL="0" lvl="0" indent="0" algn="l" defTabSz="1155700">
            <a:lnSpc>
              <a:spcPct val="90000"/>
            </a:lnSpc>
            <a:spcBef>
              <a:spcPct val="0"/>
            </a:spcBef>
            <a:spcAft>
              <a:spcPct val="35000"/>
            </a:spcAft>
            <a:buNone/>
          </a:pPr>
          <a:r>
            <a:rPr lang="es-CO" sz="2600" kern="1200" dirty="0" err="1"/>
            <a:t>Patches</a:t>
          </a:r>
          <a:endParaRPr lang="es-CO" sz="2600" kern="1200" dirty="0"/>
        </a:p>
        <a:p>
          <a:pPr marL="228600" lvl="1" indent="-228600" algn="l" defTabSz="889000">
            <a:lnSpc>
              <a:spcPct val="90000"/>
            </a:lnSpc>
            <a:spcBef>
              <a:spcPct val="0"/>
            </a:spcBef>
            <a:spcAft>
              <a:spcPct val="15000"/>
            </a:spcAft>
            <a:buChar char="•"/>
          </a:pPr>
          <a:r>
            <a:rPr lang="es-CO" sz="2000" kern="1200" dirty="0"/>
            <a:t>Espacio cuadrado</a:t>
          </a:r>
        </a:p>
        <a:p>
          <a:pPr marL="228600" lvl="1" indent="-228600" algn="l" defTabSz="889000">
            <a:lnSpc>
              <a:spcPct val="90000"/>
            </a:lnSpc>
            <a:spcBef>
              <a:spcPct val="0"/>
            </a:spcBef>
            <a:spcAft>
              <a:spcPct val="15000"/>
            </a:spcAft>
            <a:buChar char="•"/>
          </a:pPr>
          <a:r>
            <a:rPr lang="es-CO" sz="2000" kern="1200" dirty="0"/>
            <a:t>Tortugas interactúan con el</a:t>
          </a:r>
        </a:p>
      </dsp:txBody>
      <dsp:txXfrm>
        <a:off x="1210524" y="2143153"/>
        <a:ext cx="4381781" cy="1369306"/>
      </dsp:txXfrm>
    </dsp:sp>
    <dsp:sp modelId="{9841615F-B12A-42EE-ACB9-63554AA260E7}">
      <dsp:nvSpPr>
        <dsp:cNvPr id="0" name=""/>
        <dsp:cNvSpPr/>
      </dsp:nvSpPr>
      <dsp:spPr>
        <a:xfrm>
          <a:off x="1027949" y="1945364"/>
          <a:ext cx="958514" cy="143777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1AA902-E4C7-41D6-870A-6FD3F3FA6BF4}">
      <dsp:nvSpPr>
        <dsp:cNvPr id="0" name=""/>
        <dsp:cNvSpPr/>
      </dsp:nvSpPr>
      <dsp:spPr>
        <a:xfrm>
          <a:off x="1210524" y="3866958"/>
          <a:ext cx="4381781" cy="1369306"/>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7477" tIns="99060" rIns="99060" bIns="99060" numCol="1" spcCol="1270" anchor="t" anchorCtr="0">
          <a:noAutofit/>
        </a:bodyPr>
        <a:lstStyle/>
        <a:p>
          <a:pPr marL="0" lvl="0" indent="0" algn="l" defTabSz="1155700">
            <a:lnSpc>
              <a:spcPct val="90000"/>
            </a:lnSpc>
            <a:spcBef>
              <a:spcPct val="0"/>
            </a:spcBef>
            <a:spcAft>
              <a:spcPct val="35000"/>
            </a:spcAft>
            <a:buNone/>
          </a:pPr>
          <a:r>
            <a:rPr lang="es-CO" sz="2600" kern="1200" dirty="0" err="1"/>
            <a:t>Observer</a:t>
          </a:r>
          <a:endParaRPr lang="es-CO" sz="2600" kern="1200" dirty="0"/>
        </a:p>
        <a:p>
          <a:pPr marL="228600" lvl="1" indent="-228600" algn="l" defTabSz="889000">
            <a:lnSpc>
              <a:spcPct val="90000"/>
            </a:lnSpc>
            <a:spcBef>
              <a:spcPct val="0"/>
            </a:spcBef>
            <a:spcAft>
              <a:spcPct val="15000"/>
            </a:spcAft>
            <a:buChar char="•"/>
          </a:pPr>
          <a:r>
            <a:rPr lang="es-CO" sz="2000" kern="1200" dirty="0"/>
            <a:t>Observador externo</a:t>
          </a:r>
        </a:p>
        <a:p>
          <a:pPr marL="228600" lvl="1" indent="-228600" algn="l" defTabSz="889000">
            <a:lnSpc>
              <a:spcPct val="90000"/>
            </a:lnSpc>
            <a:spcBef>
              <a:spcPct val="0"/>
            </a:spcBef>
            <a:spcAft>
              <a:spcPct val="15000"/>
            </a:spcAft>
            <a:buChar char="•"/>
          </a:pPr>
          <a:r>
            <a:rPr lang="es-CO" sz="2000" kern="1200" dirty="0"/>
            <a:t>Control</a:t>
          </a:r>
        </a:p>
      </dsp:txBody>
      <dsp:txXfrm>
        <a:off x="1210524" y="3866958"/>
        <a:ext cx="4381781" cy="1369306"/>
      </dsp:txXfrm>
    </dsp:sp>
    <dsp:sp modelId="{5F30DFC2-648C-4F82-9C98-B49392EABA3B}">
      <dsp:nvSpPr>
        <dsp:cNvPr id="0" name=""/>
        <dsp:cNvSpPr/>
      </dsp:nvSpPr>
      <dsp:spPr>
        <a:xfrm>
          <a:off x="1027949" y="3669169"/>
          <a:ext cx="958514" cy="143777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D7A74-582E-4663-B815-8341EB2BB458}">
      <dsp:nvSpPr>
        <dsp:cNvPr id="0" name=""/>
        <dsp:cNvSpPr/>
      </dsp:nvSpPr>
      <dsp:spPr>
        <a:xfrm>
          <a:off x="1210524" y="419348"/>
          <a:ext cx="4381781" cy="1369306"/>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7477" tIns="99060" rIns="99060" bIns="99060" numCol="1" spcCol="1270" anchor="t" anchorCtr="0">
          <a:noAutofit/>
        </a:bodyPr>
        <a:lstStyle/>
        <a:p>
          <a:pPr marL="0" lvl="0" indent="0" algn="l" defTabSz="1155700">
            <a:lnSpc>
              <a:spcPct val="90000"/>
            </a:lnSpc>
            <a:spcBef>
              <a:spcPct val="0"/>
            </a:spcBef>
            <a:spcAft>
              <a:spcPct val="35000"/>
            </a:spcAft>
            <a:buNone/>
          </a:pPr>
          <a:r>
            <a:rPr lang="es-CO" sz="2600" kern="1200" dirty="0" err="1"/>
            <a:t>Turtles</a:t>
          </a:r>
          <a:endParaRPr lang="es-CO" sz="2600" kern="1200" dirty="0"/>
        </a:p>
        <a:p>
          <a:pPr marL="228600" lvl="1" indent="-228600" algn="l" defTabSz="889000">
            <a:lnSpc>
              <a:spcPct val="90000"/>
            </a:lnSpc>
            <a:spcBef>
              <a:spcPct val="0"/>
            </a:spcBef>
            <a:spcAft>
              <a:spcPct val="15000"/>
            </a:spcAft>
            <a:buChar char="•"/>
          </a:pPr>
          <a:r>
            <a:rPr lang="es-CO" sz="2000" kern="1200" dirty="0"/>
            <a:t>Agentes</a:t>
          </a:r>
        </a:p>
        <a:p>
          <a:pPr marL="228600" lvl="1" indent="-228600" algn="l" defTabSz="889000">
            <a:lnSpc>
              <a:spcPct val="90000"/>
            </a:lnSpc>
            <a:spcBef>
              <a:spcPct val="0"/>
            </a:spcBef>
            <a:spcAft>
              <a:spcPct val="15000"/>
            </a:spcAft>
            <a:buChar char="•"/>
          </a:pPr>
          <a:r>
            <a:rPr lang="es-CO" sz="2000" kern="1200" dirty="0"/>
            <a:t>Movimiento</a:t>
          </a:r>
        </a:p>
      </dsp:txBody>
      <dsp:txXfrm>
        <a:off x="1210524" y="419348"/>
        <a:ext cx="4381781" cy="1369306"/>
      </dsp:txXfrm>
    </dsp:sp>
    <dsp:sp modelId="{0FC16026-DADC-4D94-8486-62806538FA25}">
      <dsp:nvSpPr>
        <dsp:cNvPr id="0" name=""/>
        <dsp:cNvSpPr/>
      </dsp:nvSpPr>
      <dsp:spPr>
        <a:xfrm>
          <a:off x="1027949" y="221559"/>
          <a:ext cx="958514" cy="143777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03A987-84AC-46BD-A926-788162984716}">
      <dsp:nvSpPr>
        <dsp:cNvPr id="0" name=""/>
        <dsp:cNvSpPr/>
      </dsp:nvSpPr>
      <dsp:spPr>
        <a:xfrm>
          <a:off x="1210524" y="2143153"/>
          <a:ext cx="4381781" cy="1369306"/>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7477" tIns="99060" rIns="99060" bIns="99060" numCol="1" spcCol="1270" anchor="t" anchorCtr="0">
          <a:noAutofit/>
        </a:bodyPr>
        <a:lstStyle/>
        <a:p>
          <a:pPr marL="0" lvl="0" indent="0" algn="l" defTabSz="1155700">
            <a:lnSpc>
              <a:spcPct val="90000"/>
            </a:lnSpc>
            <a:spcBef>
              <a:spcPct val="0"/>
            </a:spcBef>
            <a:spcAft>
              <a:spcPct val="35000"/>
            </a:spcAft>
            <a:buNone/>
          </a:pPr>
          <a:r>
            <a:rPr lang="es-CO" sz="2600" kern="1200" dirty="0" err="1"/>
            <a:t>Patches</a:t>
          </a:r>
          <a:endParaRPr lang="es-CO" sz="2600" kern="1200" dirty="0"/>
        </a:p>
        <a:p>
          <a:pPr marL="228600" lvl="1" indent="-228600" algn="l" defTabSz="889000">
            <a:lnSpc>
              <a:spcPct val="90000"/>
            </a:lnSpc>
            <a:spcBef>
              <a:spcPct val="0"/>
            </a:spcBef>
            <a:spcAft>
              <a:spcPct val="15000"/>
            </a:spcAft>
            <a:buChar char="•"/>
          </a:pPr>
          <a:r>
            <a:rPr lang="es-CO" sz="2000" kern="1200" dirty="0"/>
            <a:t>Espacio cuadrado</a:t>
          </a:r>
        </a:p>
        <a:p>
          <a:pPr marL="228600" lvl="1" indent="-228600" algn="l" defTabSz="889000">
            <a:lnSpc>
              <a:spcPct val="90000"/>
            </a:lnSpc>
            <a:spcBef>
              <a:spcPct val="0"/>
            </a:spcBef>
            <a:spcAft>
              <a:spcPct val="15000"/>
            </a:spcAft>
            <a:buChar char="•"/>
          </a:pPr>
          <a:r>
            <a:rPr lang="es-CO" sz="2000" kern="1200" dirty="0"/>
            <a:t>Tortugas interactúan con el</a:t>
          </a:r>
        </a:p>
      </dsp:txBody>
      <dsp:txXfrm>
        <a:off x="1210524" y="2143153"/>
        <a:ext cx="4381781" cy="1369306"/>
      </dsp:txXfrm>
    </dsp:sp>
    <dsp:sp modelId="{9841615F-B12A-42EE-ACB9-63554AA260E7}">
      <dsp:nvSpPr>
        <dsp:cNvPr id="0" name=""/>
        <dsp:cNvSpPr/>
      </dsp:nvSpPr>
      <dsp:spPr>
        <a:xfrm>
          <a:off x="1027949" y="1945364"/>
          <a:ext cx="958514" cy="143777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1AA902-E4C7-41D6-870A-6FD3F3FA6BF4}">
      <dsp:nvSpPr>
        <dsp:cNvPr id="0" name=""/>
        <dsp:cNvSpPr/>
      </dsp:nvSpPr>
      <dsp:spPr>
        <a:xfrm>
          <a:off x="1210524" y="3866958"/>
          <a:ext cx="4381781" cy="1369306"/>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7477" tIns="99060" rIns="99060" bIns="99060" numCol="1" spcCol="1270" anchor="t" anchorCtr="0">
          <a:noAutofit/>
        </a:bodyPr>
        <a:lstStyle/>
        <a:p>
          <a:pPr marL="0" lvl="0" indent="0" algn="l" defTabSz="1155700">
            <a:lnSpc>
              <a:spcPct val="90000"/>
            </a:lnSpc>
            <a:spcBef>
              <a:spcPct val="0"/>
            </a:spcBef>
            <a:spcAft>
              <a:spcPct val="35000"/>
            </a:spcAft>
            <a:buNone/>
          </a:pPr>
          <a:r>
            <a:rPr lang="es-CO" sz="2600" kern="1200" dirty="0" err="1"/>
            <a:t>Observer</a:t>
          </a:r>
          <a:endParaRPr lang="es-CO" sz="2600" kern="1200" dirty="0"/>
        </a:p>
        <a:p>
          <a:pPr marL="228600" lvl="1" indent="-228600" algn="l" defTabSz="889000">
            <a:lnSpc>
              <a:spcPct val="90000"/>
            </a:lnSpc>
            <a:spcBef>
              <a:spcPct val="0"/>
            </a:spcBef>
            <a:spcAft>
              <a:spcPct val="15000"/>
            </a:spcAft>
            <a:buChar char="•"/>
          </a:pPr>
          <a:r>
            <a:rPr lang="es-CO" sz="2000" kern="1200" dirty="0"/>
            <a:t>Observador externo</a:t>
          </a:r>
        </a:p>
        <a:p>
          <a:pPr marL="228600" lvl="1" indent="-228600" algn="l" defTabSz="889000">
            <a:lnSpc>
              <a:spcPct val="90000"/>
            </a:lnSpc>
            <a:spcBef>
              <a:spcPct val="0"/>
            </a:spcBef>
            <a:spcAft>
              <a:spcPct val="15000"/>
            </a:spcAft>
            <a:buChar char="•"/>
          </a:pPr>
          <a:r>
            <a:rPr lang="es-CO" sz="2000" kern="1200" dirty="0"/>
            <a:t>Control</a:t>
          </a:r>
        </a:p>
      </dsp:txBody>
      <dsp:txXfrm>
        <a:off x="1210524" y="3866958"/>
        <a:ext cx="4381781" cy="1369306"/>
      </dsp:txXfrm>
    </dsp:sp>
    <dsp:sp modelId="{5F30DFC2-648C-4F82-9C98-B49392EABA3B}">
      <dsp:nvSpPr>
        <dsp:cNvPr id="0" name=""/>
        <dsp:cNvSpPr/>
      </dsp:nvSpPr>
      <dsp:spPr>
        <a:xfrm>
          <a:off x="1027949" y="3669169"/>
          <a:ext cx="958514" cy="143777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6A250-B975-4EA0-A9A5-4C661679E870}">
      <dsp:nvSpPr>
        <dsp:cNvPr id="0" name=""/>
        <dsp:cNvSpPr/>
      </dsp:nvSpPr>
      <dsp:spPr>
        <a:xfrm>
          <a:off x="0" y="0"/>
          <a:ext cx="11934825" cy="4900611"/>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s-CO" sz="4100" kern="1200" dirty="0"/>
            <a:t>Agentes</a:t>
          </a:r>
        </a:p>
        <a:p>
          <a:pPr marL="285750" lvl="1" indent="-285750" algn="l" defTabSz="1422400">
            <a:lnSpc>
              <a:spcPct val="90000"/>
            </a:lnSpc>
            <a:spcBef>
              <a:spcPct val="0"/>
            </a:spcBef>
            <a:spcAft>
              <a:spcPct val="15000"/>
            </a:spcAft>
            <a:buChar char="•"/>
          </a:pPr>
          <a:r>
            <a:rPr lang="es-CO" sz="3200" kern="1200" dirty="0"/>
            <a:t>Data &amp; Variables</a:t>
          </a:r>
        </a:p>
        <a:p>
          <a:pPr marL="571500" lvl="2" indent="-285750" algn="l" defTabSz="1422400">
            <a:lnSpc>
              <a:spcPct val="90000"/>
            </a:lnSpc>
            <a:spcBef>
              <a:spcPct val="0"/>
            </a:spcBef>
            <a:spcAft>
              <a:spcPct val="15000"/>
            </a:spcAft>
            <a:buChar char="•"/>
          </a:pPr>
          <a:r>
            <a:rPr lang="es-CO" sz="3200" kern="1200" dirty="0"/>
            <a:t>Humano</a:t>
          </a:r>
        </a:p>
        <a:p>
          <a:pPr marL="857250" lvl="3" indent="-285750" algn="l" defTabSz="1422400">
            <a:lnSpc>
              <a:spcPct val="90000"/>
            </a:lnSpc>
            <a:spcBef>
              <a:spcPct val="0"/>
            </a:spcBef>
            <a:spcAft>
              <a:spcPct val="15000"/>
            </a:spcAft>
            <a:buChar char="•"/>
          </a:pPr>
          <a:r>
            <a:rPr lang="es-CO" sz="3200" kern="1200" dirty="0"/>
            <a:t>Genero, Edad, Raza, Estatura, etc.</a:t>
          </a:r>
        </a:p>
        <a:p>
          <a:pPr marL="285750" lvl="1" indent="-285750" algn="l" defTabSz="1422400">
            <a:lnSpc>
              <a:spcPct val="90000"/>
            </a:lnSpc>
            <a:spcBef>
              <a:spcPct val="0"/>
            </a:spcBef>
            <a:spcAft>
              <a:spcPct val="15000"/>
            </a:spcAft>
            <a:buChar char="•"/>
          </a:pPr>
          <a:r>
            <a:rPr lang="es-CO" sz="3200" kern="1200" dirty="0"/>
            <a:t>Procedimientos</a:t>
          </a:r>
        </a:p>
        <a:p>
          <a:pPr marL="571500" lvl="2" indent="-285750" algn="l" defTabSz="1422400">
            <a:lnSpc>
              <a:spcPct val="90000"/>
            </a:lnSpc>
            <a:spcBef>
              <a:spcPct val="0"/>
            </a:spcBef>
            <a:spcAft>
              <a:spcPct val="15000"/>
            </a:spcAft>
            <a:buChar char="•"/>
          </a:pPr>
          <a:r>
            <a:rPr lang="es-CO" sz="3200" kern="1200" dirty="0"/>
            <a:t>Agentes – Condiciones</a:t>
          </a:r>
        </a:p>
        <a:p>
          <a:pPr marL="857250" lvl="3" indent="-285750" algn="l" defTabSz="1422400">
            <a:lnSpc>
              <a:spcPct val="90000"/>
            </a:lnSpc>
            <a:spcBef>
              <a:spcPct val="0"/>
            </a:spcBef>
            <a:spcAft>
              <a:spcPct val="15000"/>
            </a:spcAft>
            <a:buChar char="•"/>
          </a:pPr>
          <a:r>
            <a:rPr lang="es-CO" sz="3200" kern="1200" dirty="0"/>
            <a:t>Mover si es infeliz, envejecer, cambiar color, cambiar y acumular energía, perder energía.</a:t>
          </a:r>
        </a:p>
      </dsp:txBody>
      <dsp:txXfrm>
        <a:off x="2877026" y="0"/>
        <a:ext cx="9057798" cy="4900611"/>
      </dsp:txXfrm>
    </dsp:sp>
    <dsp:sp modelId="{3220B379-B8EF-40F5-8E55-4680D76E1648}">
      <dsp:nvSpPr>
        <dsp:cNvPr id="0" name=""/>
        <dsp:cNvSpPr/>
      </dsp:nvSpPr>
      <dsp:spPr>
        <a:xfrm>
          <a:off x="992994" y="957265"/>
          <a:ext cx="1347775" cy="129062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C84A15-4602-416D-A8EA-C8D58A133F27}">
      <dsp:nvSpPr>
        <dsp:cNvPr id="0" name=""/>
        <dsp:cNvSpPr/>
      </dsp:nvSpPr>
      <dsp:spPr>
        <a:xfrm>
          <a:off x="1203" y="86592"/>
          <a:ext cx="1678471" cy="114272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El </a:t>
          </a:r>
          <a:r>
            <a:rPr lang="es-CO" sz="2400" kern="1200" noProof="0" dirty="0"/>
            <a:t>comando</a:t>
          </a:r>
        </a:p>
      </dsp:txBody>
      <dsp:txXfrm>
        <a:off x="1203" y="86592"/>
        <a:ext cx="1678471" cy="1142722"/>
      </dsp:txXfrm>
    </dsp:sp>
    <dsp:sp modelId="{E9F85F7C-C53C-4AFE-A5A8-AFCDE6D15321}">
      <dsp:nvSpPr>
        <dsp:cNvPr id="0" name=""/>
        <dsp:cNvSpPr/>
      </dsp:nvSpPr>
      <dsp:spPr>
        <a:xfrm>
          <a:off x="1203" y="1229314"/>
          <a:ext cx="1678471" cy="198609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None/>
          </a:pPr>
          <a:r>
            <a:rPr lang="en-US" sz="2400" kern="1200" dirty="0">
              <a:latin typeface="Courier New" panose="02070309020205020404" pitchFamily="49" charset="0"/>
              <a:cs typeface="Courier New" panose="02070309020205020404" pitchFamily="49" charset="0"/>
            </a:rPr>
            <a:t>ask</a:t>
          </a:r>
          <a:endParaRPr lang="es-CO" sz="2400" kern="1200" dirty="0">
            <a:latin typeface="Courier New" panose="02070309020205020404" pitchFamily="49" charset="0"/>
            <a:cs typeface="Courier New" panose="02070309020205020404" pitchFamily="49" charset="0"/>
          </a:endParaRPr>
        </a:p>
        <a:p>
          <a:pPr marL="228600" lvl="1" indent="-228600" algn="l" defTabSz="1066800">
            <a:lnSpc>
              <a:spcPct val="90000"/>
            </a:lnSpc>
            <a:spcBef>
              <a:spcPct val="0"/>
            </a:spcBef>
            <a:spcAft>
              <a:spcPct val="15000"/>
            </a:spcAft>
            <a:buNone/>
          </a:pPr>
          <a:endParaRPr lang="es-CO" sz="2400" kern="1200" dirty="0">
            <a:latin typeface="Courier New" panose="02070309020205020404" pitchFamily="49" charset="0"/>
            <a:cs typeface="Courier New" panose="02070309020205020404" pitchFamily="49" charset="0"/>
          </a:endParaRPr>
        </a:p>
        <a:p>
          <a:pPr marL="228600" lvl="1" indent="-228600" algn="l" defTabSz="1066800">
            <a:lnSpc>
              <a:spcPct val="90000"/>
            </a:lnSpc>
            <a:spcBef>
              <a:spcPct val="0"/>
            </a:spcBef>
            <a:spcAft>
              <a:spcPct val="15000"/>
            </a:spcAft>
            <a:buNone/>
          </a:pPr>
          <a:r>
            <a:rPr lang="en-US" sz="2400" kern="1200" dirty="0">
              <a:latin typeface="Courier New" panose="02070309020205020404" pitchFamily="49" charset="0"/>
              <a:cs typeface="Courier New" panose="02070309020205020404" pitchFamily="49" charset="0"/>
            </a:rPr>
            <a:t>ask</a:t>
          </a:r>
          <a:endParaRPr lang="es-CO" sz="2400" kern="1200" dirty="0">
            <a:latin typeface="Courier New" panose="02070309020205020404" pitchFamily="49" charset="0"/>
            <a:cs typeface="Courier New" panose="02070309020205020404" pitchFamily="49" charset="0"/>
          </a:endParaRPr>
        </a:p>
      </dsp:txBody>
      <dsp:txXfrm>
        <a:off x="1203" y="1229314"/>
        <a:ext cx="1678471" cy="1986093"/>
      </dsp:txXfrm>
    </dsp:sp>
    <dsp:sp modelId="{4810EE9A-84F5-4663-BEF6-3B642FDBE89C}">
      <dsp:nvSpPr>
        <dsp:cNvPr id="0" name=""/>
        <dsp:cNvSpPr/>
      </dsp:nvSpPr>
      <dsp:spPr>
        <a:xfrm>
          <a:off x="2084725" y="86592"/>
          <a:ext cx="5554054" cy="114272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Primer </a:t>
          </a:r>
          <a:r>
            <a:rPr lang="es-CO" sz="2400" kern="1200" noProof="0" dirty="0"/>
            <a:t>argumento: los agentsets a afectar</a:t>
          </a:r>
        </a:p>
      </dsp:txBody>
      <dsp:txXfrm>
        <a:off x="2084725" y="86592"/>
        <a:ext cx="5554054" cy="1142722"/>
      </dsp:txXfrm>
    </dsp:sp>
    <dsp:sp modelId="{B8499A53-7AA7-4954-A800-16F5D6DCE851}">
      <dsp:nvSpPr>
        <dsp:cNvPr id="0" name=""/>
        <dsp:cNvSpPr/>
      </dsp:nvSpPr>
      <dsp:spPr>
        <a:xfrm>
          <a:off x="2084725" y="1229314"/>
          <a:ext cx="5554054" cy="198609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None/>
          </a:pPr>
          <a:r>
            <a:rPr lang="en-US" sz="2400" kern="1200" dirty="0">
              <a:latin typeface="Courier New" panose="02070309020205020404" pitchFamily="49" charset="0"/>
              <a:cs typeface="Courier New" panose="02070309020205020404" pitchFamily="49" charset="0"/>
            </a:rPr>
            <a:t>turtles</a:t>
          </a:r>
          <a:endParaRPr lang="es-CO" sz="2400" kern="1200" dirty="0">
            <a:latin typeface="Courier New" panose="02070309020205020404" pitchFamily="49" charset="0"/>
            <a:cs typeface="Courier New" panose="02070309020205020404" pitchFamily="49" charset="0"/>
          </a:endParaRPr>
        </a:p>
        <a:p>
          <a:pPr marL="228600" lvl="1" indent="-228600" algn="l" defTabSz="1066800">
            <a:lnSpc>
              <a:spcPct val="90000"/>
            </a:lnSpc>
            <a:spcBef>
              <a:spcPct val="0"/>
            </a:spcBef>
            <a:spcAft>
              <a:spcPct val="15000"/>
            </a:spcAft>
            <a:buNone/>
          </a:pPr>
          <a:endParaRPr lang="es-CO" sz="2400" kern="1200" dirty="0">
            <a:latin typeface="Courier New" panose="02070309020205020404" pitchFamily="49" charset="0"/>
            <a:cs typeface="Courier New" panose="02070309020205020404" pitchFamily="49" charset="0"/>
          </a:endParaRPr>
        </a:p>
        <a:p>
          <a:pPr marL="228600" lvl="1" indent="-228600" algn="l" defTabSz="1066800">
            <a:lnSpc>
              <a:spcPct val="90000"/>
            </a:lnSpc>
            <a:spcBef>
              <a:spcPct val="0"/>
            </a:spcBef>
            <a:spcAft>
              <a:spcPct val="15000"/>
            </a:spcAft>
            <a:buNone/>
          </a:pPr>
          <a:r>
            <a:rPr lang="en-US" sz="2400" kern="1200" dirty="0">
              <a:latin typeface="Courier New" panose="02070309020205020404" pitchFamily="49" charset="0"/>
              <a:cs typeface="Courier New" panose="02070309020205020404" pitchFamily="49" charset="0"/>
            </a:rPr>
            <a:t>turtles with [sick? = true]</a:t>
          </a:r>
          <a:endParaRPr lang="es-CO" sz="2400" kern="1200" dirty="0">
            <a:latin typeface="Courier New" panose="02070309020205020404" pitchFamily="49" charset="0"/>
            <a:cs typeface="Courier New" panose="02070309020205020404" pitchFamily="49" charset="0"/>
          </a:endParaRPr>
        </a:p>
      </dsp:txBody>
      <dsp:txXfrm>
        <a:off x="2084725" y="1229314"/>
        <a:ext cx="5554054" cy="1986093"/>
      </dsp:txXfrm>
    </dsp:sp>
    <dsp:sp modelId="{462DEBAC-D1CA-42EF-97CC-3CBC080A79A4}">
      <dsp:nvSpPr>
        <dsp:cNvPr id="0" name=""/>
        <dsp:cNvSpPr/>
      </dsp:nvSpPr>
      <dsp:spPr>
        <a:xfrm>
          <a:off x="8043830" y="86592"/>
          <a:ext cx="4146966" cy="114272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s-CO" sz="2400" kern="1200" noProof="0" dirty="0"/>
            <a:t>Segundo argumento: lo que deberían hacer</a:t>
          </a:r>
        </a:p>
      </dsp:txBody>
      <dsp:txXfrm>
        <a:off x="8043830" y="86592"/>
        <a:ext cx="4146966" cy="1142722"/>
      </dsp:txXfrm>
    </dsp:sp>
    <dsp:sp modelId="{79E6FA66-2CF8-4C27-B02C-33054D26B408}">
      <dsp:nvSpPr>
        <dsp:cNvPr id="0" name=""/>
        <dsp:cNvSpPr/>
      </dsp:nvSpPr>
      <dsp:spPr>
        <a:xfrm>
          <a:off x="8043830" y="1229314"/>
          <a:ext cx="4146966" cy="198609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None/>
          </a:pPr>
          <a:r>
            <a:rPr lang="en-US" sz="2400" kern="1200" dirty="0">
              <a:solidFill>
                <a:srgbClr val="000000">
                  <a:hueOff val="0"/>
                  <a:satOff val="0"/>
                  <a:lumOff val="0"/>
                  <a:alphaOff val="0"/>
                </a:srgbClr>
              </a:solidFill>
              <a:latin typeface="Courier New" panose="02070309020205020404" pitchFamily="49" charset="0"/>
              <a:ea typeface="+mn-ea"/>
              <a:cs typeface="Courier New" panose="02070309020205020404" pitchFamily="49" charset="0"/>
            </a:rPr>
            <a:t>[set color brown]</a:t>
          </a:r>
          <a:endParaRPr lang="es-CO" sz="2400" kern="1200" dirty="0">
            <a:solidFill>
              <a:srgbClr val="000000">
                <a:hueOff val="0"/>
                <a:satOff val="0"/>
                <a:lumOff val="0"/>
                <a:alphaOff val="0"/>
              </a:srgbClr>
            </a:solidFill>
            <a:latin typeface="Courier New" panose="02070309020205020404" pitchFamily="49" charset="0"/>
            <a:ea typeface="+mn-ea"/>
            <a:cs typeface="Courier New" panose="02070309020205020404" pitchFamily="49" charset="0"/>
          </a:endParaRPr>
        </a:p>
        <a:p>
          <a:pPr marL="228600" lvl="1" indent="-228600" algn="l" defTabSz="1066800">
            <a:lnSpc>
              <a:spcPct val="90000"/>
            </a:lnSpc>
            <a:spcBef>
              <a:spcPct val="0"/>
            </a:spcBef>
            <a:spcAft>
              <a:spcPct val="15000"/>
            </a:spcAft>
            <a:buNone/>
          </a:pPr>
          <a:endParaRPr lang="es-CO" sz="2400" kern="1200" dirty="0">
            <a:solidFill>
              <a:srgbClr val="000000">
                <a:hueOff val="0"/>
                <a:satOff val="0"/>
                <a:lumOff val="0"/>
                <a:alphaOff val="0"/>
              </a:srgbClr>
            </a:solidFill>
            <a:latin typeface="Courier New" panose="02070309020205020404" pitchFamily="49" charset="0"/>
            <a:ea typeface="+mn-ea"/>
            <a:cs typeface="Courier New" panose="02070309020205020404" pitchFamily="49" charset="0"/>
          </a:endParaRPr>
        </a:p>
        <a:p>
          <a:pPr marL="228600" lvl="1" indent="-228600" algn="l" defTabSz="1066800">
            <a:lnSpc>
              <a:spcPct val="90000"/>
            </a:lnSpc>
            <a:spcBef>
              <a:spcPct val="0"/>
            </a:spcBef>
            <a:spcAft>
              <a:spcPct val="15000"/>
            </a:spcAft>
            <a:buNone/>
          </a:pPr>
          <a:r>
            <a:rPr lang="en-US" sz="2400" kern="1200" dirty="0">
              <a:solidFill>
                <a:srgbClr val="000000">
                  <a:hueOff val="0"/>
                  <a:satOff val="0"/>
                  <a:lumOff val="0"/>
                  <a:alphaOff val="0"/>
                </a:srgbClr>
              </a:solidFill>
              <a:latin typeface="Courier New" panose="02070309020205020404" pitchFamily="49" charset="0"/>
              <a:ea typeface="+mn-ea"/>
              <a:cs typeface="Courier New" panose="02070309020205020404" pitchFamily="49" charset="0"/>
            </a:rPr>
            <a:t>[set color brown]</a:t>
          </a:r>
          <a:endParaRPr lang="es-CO" sz="2400" kern="1200" dirty="0">
            <a:solidFill>
              <a:srgbClr val="000000">
                <a:hueOff val="0"/>
                <a:satOff val="0"/>
                <a:lumOff val="0"/>
                <a:alphaOff val="0"/>
              </a:srgbClr>
            </a:solidFill>
            <a:latin typeface="Courier New" panose="02070309020205020404" pitchFamily="49" charset="0"/>
            <a:ea typeface="+mn-ea"/>
            <a:cs typeface="Courier New" panose="02070309020205020404" pitchFamily="49" charset="0"/>
          </a:endParaRPr>
        </a:p>
      </dsp:txBody>
      <dsp:txXfrm>
        <a:off x="8043830" y="1229314"/>
        <a:ext cx="4146966" cy="1986093"/>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Trebuchet MS" panose="020B0603020202020204" pitchFamily="34" charset="0"/>
                <a:ea typeface="Trebuchet MS" panose="020B0603020202020204" pitchFamily="34"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s-CO"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Trebuchet MS" panose="020B0603020202020204" pitchFamily="34" charset="0"/>
                <a:ea typeface="Trebuchet MS" panose="020B0603020202020204" pitchFamily="34"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s-CO"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Trebuchet MS" panose="020B0603020202020204" pitchFamily="34" charset="0"/>
                <a:ea typeface="Trebuchet MS" panose="020B0603020202020204" pitchFamily="34"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s-CO"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a:latin typeface="Trebuchet MS" panose="020B0603020202020204" pitchFamily="34" charset="0"/>
              </a:defRPr>
            </a:lvl1pPr>
          </a:lstStyle>
          <a:p>
            <a:pPr algn="r"/>
            <a:fld id="{00000000-1234-1234-1234-123412341234}" type="slidenum">
              <a:rPr lang="es-CO" sz="1200" smtClean="0">
                <a:solidFill>
                  <a:schemeClr val="dk1"/>
                </a:solidFill>
                <a:ea typeface="Calibri"/>
                <a:cs typeface="Calibri"/>
                <a:sym typeface="Calibri"/>
              </a:rPr>
              <a:pPr algn="r"/>
              <a:t>‹Nº›</a:t>
            </a:fld>
            <a:endParaRPr lang="es-CO" sz="1200" dirty="0">
              <a:solidFill>
                <a:schemeClr val="dk1"/>
              </a:solidFill>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rebuchet MS" panose="020B0603020202020204" pitchFamily="34" charset="0"/>
        <a:ea typeface="Trebuchet MS" panose="020B0603020202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s.wikipedia.org/wiki/2003" TargetMode="External"/><Relationship Id="rId13" Type="http://schemas.openxmlformats.org/officeDocument/2006/relationships/hyperlink" Target="https://es.wikipedia.org/wiki/M%C3%A1quina_de_estados_finitos" TargetMode="External"/><Relationship Id="rId3" Type="http://schemas.openxmlformats.org/officeDocument/2006/relationships/hyperlink" Target="https://es.wikipedia.org/wiki/23_de_noviembre" TargetMode="External"/><Relationship Id="rId7" Type="http://schemas.openxmlformats.org/officeDocument/2006/relationships/hyperlink" Target="https://es.wikipedia.org/wiki/14_de_junio" TargetMode="External"/><Relationship Id="rId12" Type="http://schemas.openxmlformats.org/officeDocument/2006/relationships/hyperlink" Target="https://es.wikipedia.org/wiki/Ciencias_de_la_computaci%C3%B3n"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s.wikipedia.org/wiki/Maryland" TargetMode="External"/><Relationship Id="rId11" Type="http://schemas.openxmlformats.org/officeDocument/2006/relationships/hyperlink" Target="https://es.wikipedia.org/wiki/Matem%C3%A1ticas" TargetMode="External"/><Relationship Id="rId5" Type="http://schemas.openxmlformats.org/officeDocument/2006/relationships/hyperlink" Target="https://es.wikipedia.org/wiki/Baltimore" TargetMode="External"/><Relationship Id="rId10" Type="http://schemas.openxmlformats.org/officeDocument/2006/relationships/hyperlink" Target="https://es.wikipedia.org/wiki/Wisconsin" TargetMode="External"/><Relationship Id="rId4" Type="http://schemas.openxmlformats.org/officeDocument/2006/relationships/hyperlink" Target="https://es.wikipedia.org/wiki/1925" TargetMode="External"/><Relationship Id="rId9" Type="http://schemas.openxmlformats.org/officeDocument/2006/relationships/hyperlink" Target="https://es.wikipedia.org/wiki/Madison_(Wisconsin)" TargetMode="External"/><Relationship Id="rId14" Type="http://schemas.openxmlformats.org/officeDocument/2006/relationships/hyperlink" Target="https://es.wikipedia.org/wiki/Vida_artificia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sciencedirect.com/science/article/abs/pii/S1574013716301198"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rebuchet MS" panose="020B0603020202020204" pitchFamily="34" charset="0"/>
            </a:endParaRPr>
          </a:p>
        </p:txBody>
      </p:sp>
      <p:sp>
        <p:nvSpPr>
          <p:cNvPr id="28" name="Google Shape;2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Axelrod</a:t>
            </a:r>
            <a:r>
              <a:rPr lang="es-MX" dirty="0"/>
              <a:t> dice que, al igual que con la deducción, en la simulación comenzamos con un conjunto de supuestos explícitos, pero a diferencia de la situación deductiva no se prueban teoremas. Se generan datos simulados que pueden ser analizados inductivamente pero, a diferencia de la inducción, los datos simulados proceden de un conjunto de reglas rigurosamente especificadas en lugar de proceder de mediciones directas del mundo real. O aún más, se trata de hacer experimentos mentales. Los supuestos pueden ser simples pero las consecuencias pueden no ser obvias. </a:t>
            </a:r>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10</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076386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11</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66695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12</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245502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FB47274-8C57-4596-9220-9BC1AA37987E}"/>
              </a:ext>
            </a:extLst>
          </p:cNvPr>
          <p:cNvSpPr>
            <a:spLocks noGrp="1" noChangeArrowheads="1"/>
          </p:cNvSpPr>
          <p:nvPr>
            <p:ph type="sldNum" sz="quarter" idx="5"/>
          </p:nvPr>
        </p:nvSpPr>
        <p:spPr>
          <a:ln/>
        </p:spPr>
        <p:txBody>
          <a:bodyPr/>
          <a:lstStyle/>
          <a:p>
            <a:fld id="{17774819-4967-4AD3-B2A0-EADB0653F1BF}" type="slidenum">
              <a:rPr lang="en-US" altLang="es-CO">
                <a:latin typeface="Trebuchet MS" panose="020B0603020202020204" pitchFamily="34" charset="0"/>
              </a:rPr>
              <a:pPr/>
              <a:t>13</a:t>
            </a:fld>
            <a:endParaRPr lang="en-US" altLang="es-CO" dirty="0">
              <a:latin typeface="Trebuchet MS" panose="020B0603020202020204" pitchFamily="34" charset="0"/>
            </a:endParaRPr>
          </a:p>
        </p:txBody>
      </p:sp>
      <p:sp>
        <p:nvSpPr>
          <p:cNvPr id="201730" name="Rectangle 2">
            <a:extLst>
              <a:ext uri="{FF2B5EF4-FFF2-40B4-BE49-F238E27FC236}">
                <a16:creationId xmlns:a16="http://schemas.microsoft.com/office/drawing/2014/main" id="{2D557414-690E-4C7B-8190-2EA180F10AC1}"/>
              </a:ext>
            </a:extLst>
          </p:cNvPr>
          <p:cNvSpPr>
            <a:spLocks noGrp="1" noRot="1" noChangeAspect="1" noChangeArrowheads="1" noTextEdit="1"/>
          </p:cNvSpPr>
          <p:nvPr>
            <p:ph type="sldImg"/>
          </p:nvPr>
        </p:nvSpPr>
        <p:spPr>
          <a:ln/>
        </p:spPr>
      </p:sp>
      <p:sp>
        <p:nvSpPr>
          <p:cNvPr id="201731" name="Rectangle 3">
            <a:extLst>
              <a:ext uri="{FF2B5EF4-FFF2-40B4-BE49-F238E27FC236}">
                <a16:creationId xmlns:a16="http://schemas.microsoft.com/office/drawing/2014/main" id="{6FA4A790-AF31-403D-A2AB-B8646ACADCE8}"/>
              </a:ext>
            </a:extLst>
          </p:cNvPr>
          <p:cNvSpPr>
            <a:spLocks noGrp="1" noChangeArrowheads="1"/>
          </p:cNvSpPr>
          <p:nvPr>
            <p:ph type="body" idx="1"/>
          </p:nvPr>
        </p:nvSpPr>
        <p:spPr/>
        <p:txBody>
          <a:bodyPr/>
          <a:lstStyle/>
          <a:p>
            <a:endParaRPr lang="es-CO" altLang="es-CO" dirty="0">
              <a:latin typeface="Trebuchet MS" panose="020B0603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FB47274-8C57-4596-9220-9BC1AA37987E}"/>
              </a:ext>
            </a:extLst>
          </p:cNvPr>
          <p:cNvSpPr>
            <a:spLocks noGrp="1" noChangeArrowheads="1"/>
          </p:cNvSpPr>
          <p:nvPr>
            <p:ph type="sldNum" sz="quarter" idx="5"/>
          </p:nvPr>
        </p:nvSpPr>
        <p:spPr>
          <a:ln/>
        </p:spPr>
        <p:txBody>
          <a:bodyPr/>
          <a:lstStyle/>
          <a:p>
            <a:fld id="{17774819-4967-4AD3-B2A0-EADB0653F1BF}" type="slidenum">
              <a:rPr lang="en-US" altLang="es-CO">
                <a:latin typeface="Trebuchet MS" panose="020B0603020202020204" pitchFamily="34" charset="0"/>
              </a:rPr>
              <a:pPr/>
              <a:t>14</a:t>
            </a:fld>
            <a:endParaRPr lang="en-US" altLang="es-CO" dirty="0">
              <a:latin typeface="Trebuchet MS" panose="020B0603020202020204" pitchFamily="34" charset="0"/>
            </a:endParaRPr>
          </a:p>
        </p:txBody>
      </p:sp>
      <p:sp>
        <p:nvSpPr>
          <p:cNvPr id="201730" name="Rectangle 2">
            <a:extLst>
              <a:ext uri="{FF2B5EF4-FFF2-40B4-BE49-F238E27FC236}">
                <a16:creationId xmlns:a16="http://schemas.microsoft.com/office/drawing/2014/main" id="{2D557414-690E-4C7B-8190-2EA180F10AC1}"/>
              </a:ext>
            </a:extLst>
          </p:cNvPr>
          <p:cNvSpPr>
            <a:spLocks noGrp="1" noRot="1" noChangeAspect="1" noChangeArrowheads="1" noTextEdit="1"/>
          </p:cNvSpPr>
          <p:nvPr>
            <p:ph type="sldImg"/>
          </p:nvPr>
        </p:nvSpPr>
        <p:spPr>
          <a:ln/>
        </p:spPr>
      </p:sp>
      <p:sp>
        <p:nvSpPr>
          <p:cNvPr id="201731" name="Rectangle 3">
            <a:extLst>
              <a:ext uri="{FF2B5EF4-FFF2-40B4-BE49-F238E27FC236}">
                <a16:creationId xmlns:a16="http://schemas.microsoft.com/office/drawing/2014/main" id="{6FA4A790-AF31-403D-A2AB-B8646ACADCE8}"/>
              </a:ext>
            </a:extLst>
          </p:cNvPr>
          <p:cNvSpPr>
            <a:spLocks noGrp="1" noChangeArrowheads="1"/>
          </p:cNvSpPr>
          <p:nvPr>
            <p:ph type="body" idx="1"/>
          </p:nvPr>
        </p:nvSpPr>
        <p:spPr/>
        <p:txBody>
          <a:bodyPr/>
          <a:lstStyle/>
          <a:p>
            <a:endParaRPr lang="es-CO" altLang="es-CO" dirty="0">
              <a:latin typeface="Trebuchet MS" panose="020B0603020202020204" pitchFamily="34" charset="0"/>
            </a:endParaRPr>
          </a:p>
        </p:txBody>
      </p:sp>
    </p:spTree>
    <p:extLst>
      <p:ext uri="{BB962C8B-B14F-4D97-AF65-F5344CB8AC3E}">
        <p14:creationId xmlns:p14="http://schemas.microsoft.com/office/powerpoint/2010/main" val="3135327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04A3CE1-4D93-42D9-AE97-395CB283E474}"/>
              </a:ext>
            </a:extLst>
          </p:cNvPr>
          <p:cNvSpPr>
            <a:spLocks noGrp="1" noChangeArrowheads="1"/>
          </p:cNvSpPr>
          <p:nvPr>
            <p:ph type="sldNum" sz="quarter" idx="5"/>
          </p:nvPr>
        </p:nvSpPr>
        <p:spPr>
          <a:ln/>
        </p:spPr>
        <p:txBody>
          <a:bodyPr/>
          <a:lstStyle/>
          <a:p>
            <a:fld id="{0D89C8DE-2AB2-4657-8FB3-F25A4581EB47}" type="slidenum">
              <a:rPr lang="en-US" altLang="es-CO">
                <a:latin typeface="Trebuchet MS" panose="020B0603020202020204" pitchFamily="34" charset="0"/>
              </a:rPr>
              <a:pPr/>
              <a:t>15</a:t>
            </a:fld>
            <a:endParaRPr lang="en-US" altLang="es-CO" dirty="0">
              <a:latin typeface="Trebuchet MS" panose="020B0603020202020204" pitchFamily="34" charset="0"/>
            </a:endParaRPr>
          </a:p>
        </p:txBody>
      </p:sp>
      <p:sp>
        <p:nvSpPr>
          <p:cNvPr id="202754" name="Rectangle 2">
            <a:extLst>
              <a:ext uri="{FF2B5EF4-FFF2-40B4-BE49-F238E27FC236}">
                <a16:creationId xmlns:a16="http://schemas.microsoft.com/office/drawing/2014/main" id="{1C881F47-E126-44FA-B17E-ECD338B9073D}"/>
              </a:ext>
            </a:extLst>
          </p:cNvPr>
          <p:cNvSpPr>
            <a:spLocks noGrp="1" noRot="1" noChangeAspect="1" noChangeArrowheads="1" noTextEdit="1"/>
          </p:cNvSpPr>
          <p:nvPr>
            <p:ph type="sldImg"/>
          </p:nvPr>
        </p:nvSpPr>
        <p:spPr>
          <a:ln/>
        </p:spPr>
      </p:sp>
      <p:sp>
        <p:nvSpPr>
          <p:cNvPr id="202755" name="Rectangle 3">
            <a:extLst>
              <a:ext uri="{FF2B5EF4-FFF2-40B4-BE49-F238E27FC236}">
                <a16:creationId xmlns:a16="http://schemas.microsoft.com/office/drawing/2014/main" id="{6F2EF438-F196-4F44-8ED2-0A870E984518}"/>
              </a:ext>
            </a:extLst>
          </p:cNvPr>
          <p:cNvSpPr>
            <a:spLocks noGrp="1" noChangeArrowheads="1"/>
          </p:cNvSpPr>
          <p:nvPr>
            <p:ph type="body" idx="1"/>
          </p:nvPr>
        </p:nvSpPr>
        <p:spPr/>
        <p:txBody>
          <a:bodyPr/>
          <a:lstStyle/>
          <a:p>
            <a:endParaRPr lang="es-CO" altLang="es-CO" dirty="0">
              <a:latin typeface="Trebuchet MS" panose="020B0603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16</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50951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b="1" i="0" dirty="0">
                <a:solidFill>
                  <a:srgbClr val="202122"/>
                </a:solidFill>
                <a:effectLst/>
                <a:latin typeface="Arial" panose="020B0604020202020204" pitchFamily="34" charset="0"/>
              </a:rPr>
              <a:t>Edward Forrest Moore</a:t>
            </a:r>
            <a:r>
              <a:rPr lang="es-CO" b="0" i="0" dirty="0">
                <a:solidFill>
                  <a:srgbClr val="202122"/>
                </a:solidFill>
                <a:effectLst/>
                <a:latin typeface="Arial" panose="020B0604020202020204" pitchFamily="34" charset="0"/>
              </a:rPr>
              <a:t> (</a:t>
            </a:r>
            <a:r>
              <a:rPr lang="es-CO" b="0" i="0" u="none" strike="noStrike" dirty="0">
                <a:solidFill>
                  <a:srgbClr val="0B0080"/>
                </a:solidFill>
                <a:effectLst/>
                <a:latin typeface="Arial" panose="020B0604020202020204" pitchFamily="34" charset="0"/>
                <a:hlinkClick r:id="rId3" tooltip="23 de noviembre"/>
              </a:rPr>
              <a:t>23 de noviembre</a:t>
            </a:r>
            <a:r>
              <a:rPr lang="es-CO" b="0" i="0" dirty="0">
                <a:solidFill>
                  <a:srgbClr val="202122"/>
                </a:solidFill>
                <a:effectLst/>
                <a:latin typeface="Arial" panose="020B0604020202020204" pitchFamily="34" charset="0"/>
              </a:rPr>
              <a:t> de </a:t>
            </a:r>
            <a:r>
              <a:rPr lang="es-CO" b="0" i="0" u="none" strike="noStrike" dirty="0">
                <a:solidFill>
                  <a:srgbClr val="0B0080"/>
                </a:solidFill>
                <a:effectLst/>
                <a:latin typeface="Arial" panose="020B0604020202020204" pitchFamily="34" charset="0"/>
                <a:hlinkClick r:id="rId4" tooltip="1925"/>
              </a:rPr>
              <a:t>1925</a:t>
            </a:r>
            <a:r>
              <a:rPr lang="es-CO" b="0" i="0" dirty="0">
                <a:solidFill>
                  <a:srgbClr val="202122"/>
                </a:solidFill>
                <a:effectLst/>
                <a:latin typeface="Arial" panose="020B0604020202020204" pitchFamily="34" charset="0"/>
              </a:rPr>
              <a:t>, </a:t>
            </a:r>
            <a:r>
              <a:rPr lang="es-CO" b="0" i="0" u="none" strike="noStrike" dirty="0">
                <a:solidFill>
                  <a:srgbClr val="0B0080"/>
                </a:solidFill>
                <a:effectLst/>
                <a:latin typeface="Arial" panose="020B0604020202020204" pitchFamily="34" charset="0"/>
                <a:hlinkClick r:id="rId5" tooltip="Baltimore"/>
              </a:rPr>
              <a:t>Baltimore</a:t>
            </a:r>
            <a:r>
              <a:rPr lang="es-CO" b="0" i="0" dirty="0">
                <a:solidFill>
                  <a:srgbClr val="202122"/>
                </a:solidFill>
                <a:effectLst/>
                <a:latin typeface="Arial" panose="020B0604020202020204" pitchFamily="34" charset="0"/>
              </a:rPr>
              <a:t>, </a:t>
            </a:r>
            <a:r>
              <a:rPr lang="es-CO" b="0" i="0" u="none" strike="noStrike" dirty="0">
                <a:solidFill>
                  <a:srgbClr val="0B0080"/>
                </a:solidFill>
                <a:effectLst/>
                <a:latin typeface="Arial" panose="020B0604020202020204" pitchFamily="34" charset="0"/>
                <a:hlinkClick r:id="rId6" tooltip="Maryland"/>
              </a:rPr>
              <a:t>Maryland</a:t>
            </a:r>
            <a:r>
              <a:rPr lang="es-CO" b="0" i="0" dirty="0">
                <a:solidFill>
                  <a:srgbClr val="202122"/>
                </a:solidFill>
                <a:effectLst/>
                <a:latin typeface="Arial" panose="020B0604020202020204" pitchFamily="34" charset="0"/>
              </a:rPr>
              <a:t> - </a:t>
            </a:r>
            <a:r>
              <a:rPr lang="es-CO" b="0" i="0" u="none" strike="noStrike" dirty="0">
                <a:solidFill>
                  <a:srgbClr val="0B0080"/>
                </a:solidFill>
                <a:effectLst/>
                <a:latin typeface="Arial" panose="020B0604020202020204" pitchFamily="34" charset="0"/>
                <a:hlinkClick r:id="rId7" tooltip="14 de junio"/>
              </a:rPr>
              <a:t>14 de junio</a:t>
            </a:r>
            <a:r>
              <a:rPr lang="es-CO" b="0" i="0" dirty="0">
                <a:solidFill>
                  <a:srgbClr val="202122"/>
                </a:solidFill>
                <a:effectLst/>
                <a:latin typeface="Arial" panose="020B0604020202020204" pitchFamily="34" charset="0"/>
              </a:rPr>
              <a:t> de </a:t>
            </a:r>
            <a:r>
              <a:rPr lang="es-CO" b="0" i="0" u="none" strike="noStrike" dirty="0">
                <a:solidFill>
                  <a:srgbClr val="0B0080"/>
                </a:solidFill>
                <a:effectLst/>
                <a:latin typeface="Arial" panose="020B0604020202020204" pitchFamily="34" charset="0"/>
                <a:hlinkClick r:id="rId8" tooltip="2003"/>
              </a:rPr>
              <a:t>2003</a:t>
            </a:r>
            <a:r>
              <a:rPr lang="es-CO" b="0" i="0" dirty="0">
                <a:solidFill>
                  <a:srgbClr val="202122"/>
                </a:solidFill>
                <a:effectLst/>
                <a:latin typeface="Arial" panose="020B0604020202020204" pitchFamily="34" charset="0"/>
              </a:rPr>
              <a:t>, </a:t>
            </a:r>
            <a:r>
              <a:rPr lang="es-CO" b="0" i="0" u="none" strike="noStrike" dirty="0">
                <a:solidFill>
                  <a:srgbClr val="0B0080"/>
                </a:solidFill>
                <a:effectLst/>
                <a:latin typeface="Arial" panose="020B0604020202020204" pitchFamily="34" charset="0"/>
                <a:hlinkClick r:id="rId9" tooltip="Madison (Wisconsin)"/>
              </a:rPr>
              <a:t>Madison</a:t>
            </a:r>
            <a:r>
              <a:rPr lang="es-CO" b="0" i="0" dirty="0">
                <a:solidFill>
                  <a:srgbClr val="202122"/>
                </a:solidFill>
                <a:effectLst/>
                <a:latin typeface="Arial" panose="020B0604020202020204" pitchFamily="34" charset="0"/>
              </a:rPr>
              <a:t>, </a:t>
            </a:r>
            <a:r>
              <a:rPr lang="es-CO" b="0" i="0" u="none" strike="noStrike" dirty="0">
                <a:solidFill>
                  <a:srgbClr val="0B0080"/>
                </a:solidFill>
                <a:effectLst/>
                <a:latin typeface="Arial" panose="020B0604020202020204" pitchFamily="34" charset="0"/>
                <a:hlinkClick r:id="rId10" tooltip="Wisconsin"/>
              </a:rPr>
              <a:t>Wisconsin</a:t>
            </a:r>
            <a:r>
              <a:rPr lang="es-CO" b="0" i="0" dirty="0">
                <a:solidFill>
                  <a:srgbClr val="202122"/>
                </a:solidFill>
                <a:effectLst/>
                <a:latin typeface="Arial" panose="020B0604020202020204" pitchFamily="34" charset="0"/>
              </a:rPr>
              <a:t>) fue un profesor estadounidense de </a:t>
            </a:r>
            <a:r>
              <a:rPr lang="es-CO" b="0" i="0" u="none" strike="noStrike" dirty="0">
                <a:solidFill>
                  <a:srgbClr val="0B0080"/>
                </a:solidFill>
                <a:effectLst/>
                <a:latin typeface="Arial" panose="020B0604020202020204" pitchFamily="34" charset="0"/>
                <a:hlinkClick r:id="rId11" tooltip="Matemáticas"/>
              </a:rPr>
              <a:t>matemáticas</a:t>
            </a:r>
            <a:r>
              <a:rPr lang="es-CO" b="0" i="0" dirty="0">
                <a:solidFill>
                  <a:srgbClr val="202122"/>
                </a:solidFill>
                <a:effectLst/>
                <a:latin typeface="Arial" panose="020B0604020202020204" pitchFamily="34" charset="0"/>
              </a:rPr>
              <a:t> y </a:t>
            </a:r>
            <a:r>
              <a:rPr lang="es-CO" b="0" i="0" u="none" strike="noStrike" dirty="0">
                <a:solidFill>
                  <a:srgbClr val="0B0080"/>
                </a:solidFill>
                <a:effectLst/>
                <a:latin typeface="Arial" panose="020B0604020202020204" pitchFamily="34" charset="0"/>
                <a:hlinkClick r:id="rId12" tooltip="Ciencias de la computación"/>
              </a:rPr>
              <a:t>ciencias de la computación</a:t>
            </a:r>
            <a:r>
              <a:rPr lang="es-CO" b="0" i="0" dirty="0">
                <a:solidFill>
                  <a:srgbClr val="202122"/>
                </a:solidFill>
                <a:effectLst/>
                <a:latin typeface="Arial" panose="020B0604020202020204" pitchFamily="34" charset="0"/>
              </a:rPr>
              <a:t>, inventor de la </a:t>
            </a:r>
            <a:r>
              <a:rPr lang="es-CO" b="0" i="0" u="none" strike="noStrike" dirty="0">
                <a:solidFill>
                  <a:srgbClr val="0B0080"/>
                </a:solidFill>
                <a:effectLst/>
                <a:latin typeface="Arial" panose="020B0604020202020204" pitchFamily="34" charset="0"/>
                <a:hlinkClick r:id="rId13" tooltip="Máquina de estados finitos"/>
              </a:rPr>
              <a:t>máquina de estados finitos</a:t>
            </a:r>
            <a:r>
              <a:rPr lang="es-CO" b="0" i="0" dirty="0">
                <a:solidFill>
                  <a:srgbClr val="202122"/>
                </a:solidFill>
                <a:effectLst/>
                <a:latin typeface="Arial" panose="020B0604020202020204" pitchFamily="34" charset="0"/>
              </a:rPr>
              <a:t> de Moore, y uno de los pioneros de la </a:t>
            </a:r>
            <a:r>
              <a:rPr lang="es-CO" b="0" i="0" u="none" strike="noStrike" dirty="0">
                <a:solidFill>
                  <a:srgbClr val="0B0080"/>
                </a:solidFill>
                <a:effectLst/>
                <a:latin typeface="Arial" panose="020B0604020202020204" pitchFamily="34" charset="0"/>
                <a:hlinkClick r:id="rId14" tooltip="Vida artificial"/>
              </a:rPr>
              <a:t>vida artificial</a:t>
            </a:r>
            <a:r>
              <a:rPr lang="es-CO" b="0" i="0" dirty="0">
                <a:solidFill>
                  <a:srgbClr val="202122"/>
                </a:solidFill>
                <a:effectLst/>
                <a:latin typeface="Arial" panose="020B0604020202020204" pitchFamily="34" charset="0"/>
              </a:rPr>
              <a:t>.</a:t>
            </a:r>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17</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621504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18</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278894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19</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194394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rebuchet MS" panose="020B0603020202020204" pitchFamily="34" charset="0"/>
            </a:endParaRPr>
          </a:p>
        </p:txBody>
      </p:sp>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20</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870129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21</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131498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22</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460427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23</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863095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24</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633205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25</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872602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26</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788277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27</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598390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28</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163700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29</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74468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565150" indent="-514350">
              <a:buSzPct val="100000"/>
              <a:buFont typeface="+mj-lt"/>
              <a:buAutoNum type="arabicPeriod"/>
            </a:pPr>
            <a:r>
              <a:rPr lang="en-US" sz="1200" dirty="0" err="1">
                <a:latin typeface="Trebuchet MS" panose="020B0603020202020204" pitchFamily="34" charset="0"/>
              </a:rPr>
              <a:t>ModelingTessellation</a:t>
            </a:r>
            <a:r>
              <a:rPr lang="en-US" sz="1200" dirty="0">
                <a:latin typeface="Trebuchet MS" panose="020B0603020202020204" pitchFamily="34" charset="0"/>
              </a:rPr>
              <a:t> </a:t>
            </a:r>
          </a:p>
          <a:p>
            <a:pPr marL="565150" indent="-514350">
              <a:buSzPct val="100000"/>
              <a:buFont typeface="+mj-lt"/>
              <a:buAutoNum type="arabicPeriod"/>
            </a:pPr>
            <a:r>
              <a:rPr lang="en-US" sz="1200" dirty="0">
                <a:latin typeface="Trebuchet MS" panose="020B0603020202020204" pitchFamily="34" charset="0"/>
              </a:rPr>
              <a:t>A tiling or tessellation of a flat surface is the covering of a plane using one or more geometric shapes, called tiles, with no overlaps and no gaps. </a:t>
            </a:r>
          </a:p>
          <a:p>
            <a:pPr marL="565150" indent="-514350">
              <a:buSzPct val="100000"/>
              <a:buFont typeface="+mj-lt"/>
              <a:buAutoNum type="arabicPeriod"/>
            </a:pPr>
            <a:r>
              <a:rPr lang="en-US" sz="1200" dirty="0">
                <a:latin typeface="Trebuchet MS" panose="020B0603020202020204" pitchFamily="34" charset="0"/>
              </a:rPr>
              <a:t>In mathematics, tessellations can be generalized to higher dimensions and a variety of geometries. A periodic tiling has a repeating pattern</a:t>
            </a:r>
          </a:p>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3</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332021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30</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454305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31</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161035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32</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199299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33</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611180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34</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713881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35</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174661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36</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921471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37</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044322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38</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2167124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Leer</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39</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59886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latin typeface="Trebuchet MS" panose="020B0603020202020204" pitchFamily="34" charset="0"/>
              </a:rPr>
              <a:t>Wilensky</a:t>
            </a:r>
            <a:r>
              <a:rPr lang="es-CO" dirty="0">
                <a:latin typeface="Trebuchet MS" panose="020B0603020202020204" pitchFamily="34" charset="0"/>
              </a:rPr>
              <a:t>, U. and Rand, W. (2015) </a:t>
            </a:r>
            <a:r>
              <a:rPr lang="es-CO" dirty="0" err="1">
                <a:latin typeface="Trebuchet MS" panose="020B0603020202020204" pitchFamily="34" charset="0"/>
              </a:rPr>
              <a:t>An</a:t>
            </a:r>
            <a:r>
              <a:rPr lang="es-CO" dirty="0">
                <a:latin typeface="Trebuchet MS" panose="020B0603020202020204" pitchFamily="34" charset="0"/>
              </a:rPr>
              <a:t> </a:t>
            </a:r>
            <a:r>
              <a:rPr lang="es-CO" dirty="0" err="1">
                <a:latin typeface="Trebuchet MS" panose="020B0603020202020204" pitchFamily="34" charset="0"/>
              </a:rPr>
              <a:t>Introduction</a:t>
            </a:r>
            <a:r>
              <a:rPr lang="es-CO" dirty="0">
                <a:latin typeface="Trebuchet MS" panose="020B0603020202020204" pitchFamily="34" charset="0"/>
              </a:rPr>
              <a:t> </a:t>
            </a:r>
            <a:r>
              <a:rPr lang="es-CO" dirty="0" err="1">
                <a:latin typeface="Trebuchet MS" panose="020B0603020202020204" pitchFamily="34" charset="0"/>
              </a:rPr>
              <a:t>to</a:t>
            </a:r>
            <a:r>
              <a:rPr lang="es-CO" dirty="0">
                <a:latin typeface="Trebuchet MS" panose="020B0603020202020204" pitchFamily="34" charset="0"/>
              </a:rPr>
              <a:t> </a:t>
            </a:r>
            <a:r>
              <a:rPr lang="es-CO" dirty="0" err="1">
                <a:latin typeface="Trebuchet MS" panose="020B0603020202020204" pitchFamily="34" charset="0"/>
              </a:rPr>
              <a:t>Agent-Based</a:t>
            </a:r>
            <a:r>
              <a:rPr lang="es-CO" dirty="0">
                <a:latin typeface="Trebuchet MS" panose="020B0603020202020204" pitchFamily="34" charset="0"/>
              </a:rPr>
              <a:t> </a:t>
            </a:r>
            <a:r>
              <a:rPr lang="es-CO" dirty="0" err="1">
                <a:latin typeface="Trebuchet MS" panose="020B0603020202020204" pitchFamily="34" charset="0"/>
              </a:rPr>
              <a:t>Modeling</a:t>
            </a:r>
            <a:endParaRPr lang="es-CO" dirty="0">
              <a:latin typeface="Trebuchet MS" panose="020B0603020202020204" pitchFamily="34" charset="0"/>
            </a:endParaRPr>
          </a:p>
          <a:p>
            <a:r>
              <a:rPr lang="en-US" sz="1800" b="0" i="0" u="none" strike="noStrike" baseline="0" dirty="0">
                <a:solidFill>
                  <a:srgbClr val="FFFFFF"/>
                </a:solidFill>
                <a:latin typeface="Trebuchet MS" panose="020B0603020202020204" pitchFamily="34" charset="0"/>
              </a:rPr>
              <a:t>Gilbert, N. and </a:t>
            </a:r>
            <a:r>
              <a:rPr lang="en-US" sz="1800" b="0" i="0" u="none" strike="noStrike" baseline="0" dirty="0" err="1">
                <a:solidFill>
                  <a:srgbClr val="FFFFFF"/>
                </a:solidFill>
                <a:latin typeface="Trebuchet MS" panose="020B0603020202020204" pitchFamily="34" charset="0"/>
              </a:rPr>
              <a:t>Troitzsch</a:t>
            </a:r>
            <a:r>
              <a:rPr lang="en-US" sz="1800" b="0" i="0" u="none" strike="noStrike" baseline="0" dirty="0">
                <a:solidFill>
                  <a:srgbClr val="FFFFFF"/>
                </a:solidFill>
                <a:latin typeface="Trebuchet MS" panose="020B0603020202020204" pitchFamily="34" charset="0"/>
              </a:rPr>
              <a:t>, K. (1999). Simulation for the Social Scientist.</a:t>
            </a:r>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4</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670092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sz="quarter" idx="10"/>
          </p:nvPr>
        </p:nvSpPr>
        <p:spPr/>
        <p:txBody>
          <a:bodyPr/>
          <a:lstStyle/>
          <a:p>
            <a:fld id="{75C5A1B7-759F-4A0D-A16A-A2884351B7C1}" type="slidenum">
              <a:rPr lang="es-CO" smtClean="0">
                <a:latin typeface="Trebuchet MS" panose="020B0603020202020204" pitchFamily="34" charset="0"/>
              </a:rPr>
              <a:t>40</a:t>
            </a:fld>
            <a:endParaRPr lang="es-CO" dirty="0">
              <a:latin typeface="Trebuchet MS" panose="020B0603020202020204" pitchFamily="34" charset="0"/>
            </a:endParaRPr>
          </a:p>
        </p:txBody>
      </p:sp>
    </p:spTree>
    <p:extLst>
      <p:ext uri="{BB962C8B-B14F-4D97-AF65-F5344CB8AC3E}">
        <p14:creationId xmlns:p14="http://schemas.microsoft.com/office/powerpoint/2010/main" val="2879038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222222"/>
                </a:solidFill>
                <a:effectLst/>
                <a:latin typeface="Trebuchet MS" panose="020B0603020202020204" pitchFamily="34" charset="0"/>
              </a:rPr>
              <a:t>Tessellation </a:t>
            </a:r>
          </a:p>
          <a:p>
            <a:pPr algn="l"/>
            <a:r>
              <a:rPr lang="en-US" b="0" i="0" dirty="0">
                <a:solidFill>
                  <a:srgbClr val="4D5156"/>
                </a:solidFill>
                <a:effectLst/>
                <a:latin typeface="Trebuchet MS" panose="020B0603020202020204" pitchFamily="34" charset="0"/>
              </a:rPr>
              <a:t>A tiling or tessellation of a flat surface is the covering of a plane using one or more geometric shapes, called tiles, with no overlaps and no gaps. </a:t>
            </a:r>
          </a:p>
          <a:p>
            <a:pPr algn="l"/>
            <a:r>
              <a:rPr lang="en-US" b="0" i="0" dirty="0">
                <a:solidFill>
                  <a:srgbClr val="4D5156"/>
                </a:solidFill>
                <a:effectLst/>
                <a:latin typeface="Trebuchet MS" panose="020B0603020202020204" pitchFamily="34" charset="0"/>
              </a:rPr>
              <a:t>In mathematics, tessellations can be generalized to higher dimensions and a variety of geometries. A periodic tiling has a repeating pattern</a:t>
            </a:r>
            <a:endParaRPr lang="es-CO" dirty="0">
              <a:latin typeface="Trebuchet MS" panose="020B0603020202020204" pitchFamily="34" charset="0"/>
            </a:endParaRPr>
          </a:p>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41</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979281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C5A1B7-759F-4A0D-A16A-A2884351B7C1}"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894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C5A1B7-759F-4A0D-A16A-A2884351B7C1}"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584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sz="1200" dirty="0">
                <a:hlinkClick r:id="rId3"/>
              </a:rPr>
              <a:t>https://www.sciencedirect.com/science/article/abs/pii/S1574013716301198</a:t>
            </a:r>
            <a:endParaRPr lang="es-CO" sz="1200" dirty="0"/>
          </a:p>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45</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390076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46</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875164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https://en.wikipedia.org/wiki/Logo_(programming_language)</a:t>
            </a:r>
          </a:p>
          <a:p>
            <a:r>
              <a:rPr lang="es-CO" dirty="0">
                <a:latin typeface="Trebuchet MS" panose="020B0603020202020204" pitchFamily="34" charset="0"/>
              </a:rPr>
              <a:t>https://en.wikipedia.org/wiki/Turtle_graphics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47</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422474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https://en.wikipedia.org/wiki/Logo_(programming_language)</a:t>
            </a:r>
          </a:p>
          <a:p>
            <a:r>
              <a:rPr lang="es-CO" dirty="0">
                <a:latin typeface="Trebuchet MS" panose="020B0603020202020204" pitchFamily="34" charset="0"/>
              </a:rPr>
              <a:t>https://en.wikipedia.org/wiki/Turtle_graphics</a:t>
            </a:r>
          </a:p>
          <a:p>
            <a:r>
              <a:rPr lang="es-CO" dirty="0">
                <a:latin typeface="Trebuchet MS" panose="020B0603020202020204" pitchFamily="34" charset="0"/>
              </a:rPr>
              <a:t>https://www.transum.org/software/Logo/</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48</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44523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49</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10651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50</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295900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5</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567212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51</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0588176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52</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3179481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53</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475213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54</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9247075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55</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26971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56</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40279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57</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5406997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58</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85886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59</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965534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60</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836244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6</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527068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61</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662446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62</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3900908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63</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8780576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64</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4821341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65</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6699653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66</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073675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67</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8513153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68</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9687250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69</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1531970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70</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342013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Leer</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7</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2131831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71</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158352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72</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6920633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73</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539128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74</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0667090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75</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1738923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76</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055966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77</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6854665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latin typeface="Trebuchet MS" panose="020B0603020202020204" pitchFamily="34" charset="0"/>
              </a:rPr>
              <a:t>https://ccl.northwestern.edu/netlogo/docs/</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78</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8335217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79</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0853732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80</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8997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8</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5800960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81</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661716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82</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1207480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83</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7324243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84</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052752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85</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747906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86</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698451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87</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5285493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88</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54762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89</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2457600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90</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663420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9</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40806670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91</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0941004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92</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10124790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93</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8703487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94</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39348976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latin typeface="Trebuchet MS" panose="020B0603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ea typeface="Calibri"/>
                <a:cs typeface="Calibri"/>
                <a:sym typeface="Calibri"/>
              </a:rPr>
              <a:t>95</a:t>
            </a:fld>
            <a:endParaRPr lang="es-CO" sz="1200" b="0" i="0" u="none" strike="noStrike" cap="none" dirty="0">
              <a:solidFill>
                <a:schemeClr val="dk1"/>
              </a:solidFill>
              <a:ea typeface="Calibri"/>
              <a:cs typeface="Calibri"/>
              <a:sym typeface="Calibri"/>
            </a:endParaRPr>
          </a:p>
        </p:txBody>
      </p:sp>
    </p:spTree>
    <p:extLst>
      <p:ext uri="{BB962C8B-B14F-4D97-AF65-F5344CB8AC3E}">
        <p14:creationId xmlns:p14="http://schemas.microsoft.com/office/powerpoint/2010/main" val="2150278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y títulos" type="title">
  <p:cSld name="TITLE">
    <p:spTree>
      <p:nvGrpSpPr>
        <p:cNvPr id="1" name="Shape 10"/>
        <p:cNvGrpSpPr/>
        <p:nvPr/>
      </p:nvGrpSpPr>
      <p:grpSpPr>
        <a:xfrm>
          <a:off x="0" y="0"/>
          <a:ext cx="0" cy="0"/>
          <a:chOff x="0" y="0"/>
          <a:chExt cx="0" cy="0"/>
        </a:xfrm>
      </p:grpSpPr>
      <p:sp>
        <p:nvSpPr>
          <p:cNvPr id="11" name="Google Shape;11;p2"/>
          <p:cNvSpPr/>
          <p:nvPr/>
        </p:nvSpPr>
        <p:spPr>
          <a:xfrm>
            <a:off x="0" y="0"/>
            <a:ext cx="12192000" cy="6858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Trebuchet MS" panose="020B0603020202020204" pitchFamily="34" charset="0"/>
              <a:ea typeface="Calibri"/>
              <a:cs typeface="Calibri"/>
              <a:sym typeface="Calibri"/>
            </a:endParaRPr>
          </a:p>
        </p:txBody>
      </p:sp>
      <p:pic>
        <p:nvPicPr>
          <p:cNvPr id="12" name="Google Shape;12;p2" descr="fondo-apaisado.jpg"/>
          <p:cNvPicPr preferRelativeResize="0"/>
          <p:nvPr/>
        </p:nvPicPr>
        <p:blipFill rotWithShape="1">
          <a:blip r:embed="rId2">
            <a:alphaModFix/>
          </a:blip>
          <a:srcRect/>
          <a:stretch/>
        </p:blipFill>
        <p:spPr>
          <a:xfrm>
            <a:off x="17637" y="0"/>
            <a:ext cx="12192000" cy="4518212"/>
          </a:xfrm>
          <a:prstGeom prst="rect">
            <a:avLst/>
          </a:prstGeom>
          <a:noFill/>
          <a:ln>
            <a:noFill/>
          </a:ln>
        </p:spPr>
      </p:pic>
      <p:sp>
        <p:nvSpPr>
          <p:cNvPr id="13" name="Google Shape;13;p2"/>
          <p:cNvSpPr/>
          <p:nvPr/>
        </p:nvSpPr>
        <p:spPr>
          <a:xfrm>
            <a:off x="-17637" y="4537832"/>
            <a:ext cx="12227273" cy="2320169"/>
          </a:xfrm>
          <a:prstGeom prst="rect">
            <a:avLst/>
          </a:prstGeom>
          <a:solidFill>
            <a:srgbClr val="008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lt1"/>
              </a:solidFill>
              <a:latin typeface="Trebuchet MS" panose="020B0603020202020204" pitchFamily="34" charset="0"/>
              <a:ea typeface="Calibri"/>
              <a:cs typeface="Calibri"/>
              <a:sym typeface="Calibri"/>
            </a:endParaRPr>
          </a:p>
        </p:txBody>
      </p:sp>
      <p:pic>
        <p:nvPicPr>
          <p:cNvPr id="14" name="Google Shape;14;p2" descr="logo-udea-horizontal.png"/>
          <p:cNvPicPr preferRelativeResize="0"/>
          <p:nvPr/>
        </p:nvPicPr>
        <p:blipFill rotWithShape="1">
          <a:blip r:embed="rId3">
            <a:alphaModFix/>
          </a:blip>
          <a:srcRect/>
          <a:stretch/>
        </p:blipFill>
        <p:spPr>
          <a:xfrm>
            <a:off x="346496" y="273101"/>
            <a:ext cx="5390973" cy="1043523"/>
          </a:xfrm>
          <a:prstGeom prst="rect">
            <a:avLst/>
          </a:prstGeom>
          <a:noFill/>
          <a:ln>
            <a:noFill/>
          </a:ln>
        </p:spPr>
      </p:pic>
      <p:sp>
        <p:nvSpPr>
          <p:cNvPr id="15" name="Google Shape;15;p2"/>
          <p:cNvSpPr txBox="1">
            <a:spLocks noGrp="1"/>
          </p:cNvSpPr>
          <p:nvPr>
            <p:ph type="ctrTitle"/>
          </p:nvPr>
        </p:nvSpPr>
        <p:spPr>
          <a:xfrm>
            <a:off x="1089816" y="4537831"/>
            <a:ext cx="10363200" cy="1065708"/>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Clr>
                <a:schemeClr val="lt1"/>
              </a:buClr>
              <a:buSzPts val="4400"/>
              <a:buFont typeface="Trebuchet MS"/>
              <a:buNone/>
              <a:defRPr sz="44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2"/>
          <p:cNvSpPr txBox="1">
            <a:spLocks noGrp="1"/>
          </p:cNvSpPr>
          <p:nvPr>
            <p:ph type="subTitle" idx="1"/>
          </p:nvPr>
        </p:nvSpPr>
        <p:spPr>
          <a:xfrm>
            <a:off x="1072179" y="5626366"/>
            <a:ext cx="10380837" cy="516251"/>
          </a:xfrm>
          <a:prstGeom prst="rect">
            <a:avLst/>
          </a:prstGeom>
          <a:noFill/>
          <a:ln>
            <a:noFill/>
          </a:ln>
        </p:spPr>
        <p:txBody>
          <a:bodyPr spcFirstLastPara="1" wrap="square" lIns="91425" tIns="45700" rIns="91425" bIns="45700" anchor="t" anchorCtr="0"/>
          <a:lstStyle>
            <a:lvl1pPr marR="0" lvl="0" algn="ctr" rtl="0">
              <a:spcBef>
                <a:spcPts val="400"/>
              </a:spcBef>
              <a:spcAft>
                <a:spcPts val="0"/>
              </a:spcAft>
              <a:buClr>
                <a:srgbClr val="D8D8D8"/>
              </a:buClr>
              <a:buSzPts val="2000"/>
              <a:buFont typeface="Arial"/>
              <a:buNone/>
              <a:defRPr sz="2000" b="0" i="0" u="none" strike="noStrike" cap="none">
                <a:solidFill>
                  <a:srgbClr val="D8D8D8"/>
                </a:solidFill>
                <a:latin typeface="Trebuchet MS"/>
                <a:ea typeface="Trebuchet MS"/>
                <a:cs typeface="Trebuchet MS"/>
                <a:sym typeface="Trebuchet MS"/>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7" name="Google Shape;17;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rgbClr val="D8D8D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rgbClr val="D8D8D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u="none">
                <a:solidFill>
                  <a:srgbClr val="D8D8D8"/>
                </a:solidFill>
                <a:latin typeface="Trebuchet MS"/>
                <a:ea typeface="Trebuchet MS"/>
                <a:cs typeface="Trebuchet MS"/>
                <a:sym typeface="Trebuchet MS"/>
              </a:defRPr>
            </a:lvl1pPr>
            <a:lvl2pPr marL="0" marR="0" lvl="1" indent="0" algn="l" rtl="0">
              <a:spcBef>
                <a:spcPts val="0"/>
              </a:spcBef>
              <a:buNone/>
              <a:defRPr sz="1800" b="0" u="none">
                <a:solidFill>
                  <a:srgbClr val="D8D8D8"/>
                </a:solidFill>
                <a:latin typeface="Trebuchet MS"/>
                <a:ea typeface="Trebuchet MS"/>
                <a:cs typeface="Trebuchet MS"/>
                <a:sym typeface="Trebuchet MS"/>
              </a:defRPr>
            </a:lvl2pPr>
            <a:lvl3pPr marL="0" marR="0" lvl="2" indent="0" algn="l" rtl="0">
              <a:spcBef>
                <a:spcPts val="0"/>
              </a:spcBef>
              <a:buNone/>
              <a:defRPr sz="1800" b="0" u="none">
                <a:solidFill>
                  <a:srgbClr val="D8D8D8"/>
                </a:solidFill>
                <a:latin typeface="Trebuchet MS"/>
                <a:ea typeface="Trebuchet MS"/>
                <a:cs typeface="Trebuchet MS"/>
                <a:sym typeface="Trebuchet MS"/>
              </a:defRPr>
            </a:lvl3pPr>
            <a:lvl4pPr marL="0" marR="0" lvl="3" indent="0" algn="l" rtl="0">
              <a:spcBef>
                <a:spcPts val="0"/>
              </a:spcBef>
              <a:buNone/>
              <a:defRPr sz="1800" b="0" u="none">
                <a:solidFill>
                  <a:srgbClr val="D8D8D8"/>
                </a:solidFill>
                <a:latin typeface="Trebuchet MS"/>
                <a:ea typeface="Trebuchet MS"/>
                <a:cs typeface="Trebuchet MS"/>
                <a:sym typeface="Trebuchet MS"/>
              </a:defRPr>
            </a:lvl4pPr>
            <a:lvl5pPr marL="0" marR="0" lvl="4" indent="0" algn="l" rtl="0">
              <a:spcBef>
                <a:spcPts val="0"/>
              </a:spcBef>
              <a:buNone/>
              <a:defRPr sz="1800" b="0" u="none">
                <a:solidFill>
                  <a:srgbClr val="D8D8D8"/>
                </a:solidFill>
                <a:latin typeface="Trebuchet MS"/>
                <a:ea typeface="Trebuchet MS"/>
                <a:cs typeface="Trebuchet MS"/>
                <a:sym typeface="Trebuchet MS"/>
              </a:defRPr>
            </a:lvl5pPr>
            <a:lvl6pPr marL="0" marR="0" lvl="5" indent="0" algn="l" rtl="0">
              <a:spcBef>
                <a:spcPts val="0"/>
              </a:spcBef>
              <a:buNone/>
              <a:defRPr sz="1800" b="0" u="none">
                <a:solidFill>
                  <a:srgbClr val="D8D8D8"/>
                </a:solidFill>
                <a:latin typeface="Trebuchet MS"/>
                <a:ea typeface="Trebuchet MS"/>
                <a:cs typeface="Trebuchet MS"/>
                <a:sym typeface="Trebuchet MS"/>
              </a:defRPr>
            </a:lvl6pPr>
            <a:lvl7pPr marL="0" marR="0" lvl="6" indent="0" algn="l" rtl="0">
              <a:spcBef>
                <a:spcPts val="0"/>
              </a:spcBef>
              <a:buNone/>
              <a:defRPr sz="1800" b="0" u="none">
                <a:solidFill>
                  <a:srgbClr val="D8D8D8"/>
                </a:solidFill>
                <a:latin typeface="Trebuchet MS"/>
                <a:ea typeface="Trebuchet MS"/>
                <a:cs typeface="Trebuchet MS"/>
                <a:sym typeface="Trebuchet MS"/>
              </a:defRPr>
            </a:lvl7pPr>
            <a:lvl8pPr marL="0" marR="0" lvl="7" indent="0" algn="l" rtl="0">
              <a:spcBef>
                <a:spcPts val="0"/>
              </a:spcBef>
              <a:buNone/>
              <a:defRPr sz="1800" b="0" u="none">
                <a:solidFill>
                  <a:srgbClr val="D8D8D8"/>
                </a:solidFill>
                <a:latin typeface="Trebuchet MS"/>
                <a:ea typeface="Trebuchet MS"/>
                <a:cs typeface="Trebuchet MS"/>
                <a:sym typeface="Trebuchet MS"/>
              </a:defRPr>
            </a:lvl8pPr>
            <a:lvl9pPr marL="0" marR="0" lvl="8" indent="0" algn="l" rtl="0">
              <a:spcBef>
                <a:spcPts val="0"/>
              </a:spcBef>
              <a:buNone/>
              <a:defRPr sz="1800" b="0" u="none">
                <a:solidFill>
                  <a:srgbClr val="D8D8D8"/>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Clr>
                <a:srgbClr val="468646"/>
              </a:buClr>
              <a:buSzPts val="4400"/>
              <a:buFont typeface="Trebuchet MS"/>
              <a:buNone/>
              <a:defRPr sz="4400" b="0" i="0" u="none" strike="noStrike" cap="none">
                <a:solidFill>
                  <a:srgbClr val="468646"/>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Trebuchet MS" panose="020B0603020202020204" pitchFamily="34" charset="0"/>
                <a:ea typeface="Trebuchet MS" panose="020B0603020202020204" pitchFamily="34"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s-CO" dirty="0"/>
          </a:p>
        </p:txBody>
      </p:sp>
      <p:sp>
        <p:nvSpPr>
          <p:cNvPr id="24" name="Google Shape;24;p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Trebuchet MS" panose="020B0603020202020204" pitchFamily="34" charset="0"/>
                <a:ea typeface="Trebuchet MS" panose="020B0603020202020204" pitchFamily="34"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s-CO" dirty="0"/>
          </a:p>
        </p:txBody>
      </p:sp>
      <p:sp>
        <p:nvSpPr>
          <p:cNvPr id="25" name="Google Shape;25;p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Trebuchet MS" panose="020B0603020202020204" pitchFamily="34" charset="0"/>
                <a:ea typeface="Trebuchet MS" panose="020B0603020202020204" pitchFamily="34" charset="0"/>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fld id="{00000000-1234-1234-1234-123412341234}" type="slidenum">
              <a:rPr lang="es-CO" smtClean="0"/>
              <a:pPr/>
              <a:t>‹Nº›</a:t>
            </a:fld>
            <a:endParaRPr lang="es-CO"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mt="25000"/>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emf"/><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juliancastillo-udea/TallerAgentesSemillero.gi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www.sciencedirect.com/science/article/abs/pii/S1574013716301198"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en.wikipedia.org/wiki/Computer_simulation#Types" TargetMode="External"/><Relationship Id="rId13" Type="http://schemas.openxmlformats.org/officeDocument/2006/relationships/hyperlink" Target="https://en.wikipedia.org/wiki/Northwestern_University" TargetMode="External"/><Relationship Id="rId18" Type="http://schemas.openxmlformats.org/officeDocument/2006/relationships/hyperlink" Target="https://en.wikipedia.org/wiki/Scope_(computer_science)" TargetMode="External"/><Relationship Id="rId26" Type="http://schemas.openxmlformats.org/officeDocument/2006/relationships/hyperlink" Target="https://en.wikipedia.org/wiki/Cross-platform" TargetMode="External"/><Relationship Id="rId3" Type="http://schemas.openxmlformats.org/officeDocument/2006/relationships/hyperlink" Target="https://en.wikipedia.org/wiki/Graphical_user_interface" TargetMode="External"/><Relationship Id="rId21" Type="http://schemas.openxmlformats.org/officeDocument/2006/relationships/hyperlink" Target="https://en.wikipedia.org/wiki/Java_(programming_language)" TargetMode="External"/><Relationship Id="rId7" Type="http://schemas.openxmlformats.org/officeDocument/2006/relationships/hyperlink" Target="https://en.wikipedia.org/wiki/Procedural_programming" TargetMode="External"/><Relationship Id="rId12" Type="http://schemas.openxmlformats.org/officeDocument/2006/relationships/hyperlink" Target="https://en.wikipedia.org/wiki/Software_developer" TargetMode="External"/><Relationship Id="rId17" Type="http://schemas.openxmlformats.org/officeDocument/2006/relationships/hyperlink" Target="https://en.wikipedia.org/wiki/Strong_typing" TargetMode="External"/><Relationship Id="rId25" Type="http://schemas.openxmlformats.org/officeDocument/2006/relationships/hyperlink" Target="https://en.wikipedia.org/wiki/Operating_system" TargetMode="External"/><Relationship Id="rId2" Type="http://schemas.openxmlformats.org/officeDocument/2006/relationships/notesSlide" Target="../notesSlides/notesSlide45.xml"/><Relationship Id="rId16" Type="http://schemas.openxmlformats.org/officeDocument/2006/relationships/hyperlink" Target="https://en.wikipedia.org/wiki/Dynamic_typing" TargetMode="External"/><Relationship Id="rId20" Type="http://schemas.openxmlformats.org/officeDocument/2006/relationships/hyperlink" Target="https://en.wikipedia.org/wiki/Scala_(programming_language)" TargetMode="External"/><Relationship Id="rId29" Type="http://schemas.openxmlformats.org/officeDocument/2006/relationships/hyperlink" Target="https://en.wikipedia.org/wiki/GNU_General_Public_License" TargetMode="External"/><Relationship Id="rId1" Type="http://schemas.openxmlformats.org/officeDocument/2006/relationships/slideLayout" Target="../slideLayouts/slideLayout2.xml"/><Relationship Id="rId6" Type="http://schemas.openxmlformats.org/officeDocument/2006/relationships/hyperlink" Target="https://en.wikipedia.org/wiki/List_of_educational_programming_languages" TargetMode="External"/><Relationship Id="rId11" Type="http://schemas.openxmlformats.org/officeDocument/2006/relationships/hyperlink" Target="https://en.wikipedia.org/wiki/Software_design" TargetMode="External"/><Relationship Id="rId24" Type="http://schemas.openxmlformats.org/officeDocument/2006/relationships/hyperlink" Target="https://en.wikipedia.org/wiki/X86-64" TargetMode="External"/><Relationship Id="rId32" Type="http://schemas.openxmlformats.org/officeDocument/2006/relationships/image" Target="../media/image22.jpg"/><Relationship Id="rId5" Type="http://schemas.openxmlformats.org/officeDocument/2006/relationships/hyperlink" Target="https://en.wikipedia.org/wiki/Multi-paradigm_programming_language" TargetMode="External"/><Relationship Id="rId15" Type="http://schemas.openxmlformats.org/officeDocument/2006/relationships/hyperlink" Target="https://en.wikipedia.org/wiki/Type_system" TargetMode="External"/><Relationship Id="rId23" Type="http://schemas.openxmlformats.org/officeDocument/2006/relationships/hyperlink" Target="https://en.wikipedia.org/wiki/IA-32" TargetMode="External"/><Relationship Id="rId28" Type="http://schemas.openxmlformats.org/officeDocument/2006/relationships/hyperlink" Target="https://en.wikipedia.org/wiki/Software_license" TargetMode="External"/><Relationship Id="rId10" Type="http://schemas.openxmlformats.org/officeDocument/2006/relationships/hyperlink" Target="https://en.wikipedia.org/wiki/Lisp_(programming_language)" TargetMode="External"/><Relationship Id="rId19" Type="http://schemas.openxmlformats.org/officeDocument/2006/relationships/hyperlink" Target="https://en.wikipedia.org/wiki/Scope_(computer_science)#Lexical_scoping_and_dynamic_scoping" TargetMode="External"/><Relationship Id="rId31" Type="http://schemas.openxmlformats.org/officeDocument/2006/relationships/hyperlink" Target="http://ccl.northwestern.edu/netlogo" TargetMode="External"/><Relationship Id="rId4" Type="http://schemas.openxmlformats.org/officeDocument/2006/relationships/hyperlink" Target="https://en.wikipedia.org/wiki/Programming_paradigm" TargetMode="External"/><Relationship Id="rId9" Type="http://schemas.openxmlformats.org/officeDocument/2006/relationships/hyperlink" Target="https://en.wikipedia.org/wiki/Simulation_language" TargetMode="External"/><Relationship Id="rId14" Type="http://schemas.openxmlformats.org/officeDocument/2006/relationships/hyperlink" Target="https://en.wikipedia.org/wiki/Software_release_life_cycle" TargetMode="External"/><Relationship Id="rId22" Type="http://schemas.openxmlformats.org/officeDocument/2006/relationships/hyperlink" Target="https://en.wikipedia.org/wiki/Computing_platform" TargetMode="External"/><Relationship Id="rId27" Type="http://schemas.openxmlformats.org/officeDocument/2006/relationships/hyperlink" Target="https://en.wikipedia.org/wiki/Java_virtual_machine" TargetMode="External"/><Relationship Id="rId30" Type="http://schemas.openxmlformats.org/officeDocument/2006/relationships/hyperlink" Target="https://en.wikipedia.org/wiki/Filename_extension"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28.svg"/><Relationship Id="rId5" Type="http://schemas.openxmlformats.org/officeDocument/2006/relationships/diagramQuickStyle" Target="../diagrams/quickStyle3.xml"/><Relationship Id="rId10" Type="http://schemas.openxmlformats.org/officeDocument/2006/relationships/image" Target="../media/image27.png"/><Relationship Id="rId4" Type="http://schemas.openxmlformats.org/officeDocument/2006/relationships/diagramLayout" Target="../diagrams/layout3.xml"/><Relationship Id="rId9" Type="http://schemas.openxmlformats.org/officeDocument/2006/relationships/image" Target="../media/image26.gif"/></Relationships>
</file>

<file path=ppt/slides/_rels/slide49.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2.jp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jasss.soc.surrey.ac.uk/14/3/7.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9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hyperlink" Target="https://www.washingtonpost.com/graphics/2020/world/corona-simulator/?fbclid=IwAR3Ua4dCOP8voM7k92A8eqgwK1Nt5pCYwIrTOgew-4fvleIAO9uMykL2SOc"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4"/>
          <p:cNvSpPr txBox="1">
            <a:spLocks noGrp="1"/>
          </p:cNvSpPr>
          <p:nvPr>
            <p:ph type="ctrTitle"/>
          </p:nvPr>
        </p:nvSpPr>
        <p:spPr>
          <a:xfrm>
            <a:off x="1" y="4537832"/>
            <a:ext cx="3317131" cy="23201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2500"/>
              <a:buFont typeface="Trebuchet MS"/>
              <a:buNone/>
            </a:pPr>
            <a:r>
              <a:rPr lang="es-CO" sz="2500" dirty="0">
                <a:latin typeface="Trebuchet MS" panose="020B0603020202020204" pitchFamily="34" charset="0"/>
              </a:rPr>
              <a:t>Simulación basada en agentes</a:t>
            </a:r>
            <a:endParaRPr sz="2500" dirty="0">
              <a:latin typeface="Trebuchet MS" panose="020B0603020202020204" pitchFamily="34" charset="0"/>
            </a:endParaRPr>
          </a:p>
        </p:txBody>
      </p:sp>
      <p:sp>
        <p:nvSpPr>
          <p:cNvPr id="31" name="Google Shape;31;p4"/>
          <p:cNvSpPr txBox="1">
            <a:spLocks noGrp="1"/>
          </p:cNvSpPr>
          <p:nvPr>
            <p:ph type="subTitle" idx="1"/>
          </p:nvPr>
        </p:nvSpPr>
        <p:spPr>
          <a:xfrm>
            <a:off x="3900791" y="4537832"/>
            <a:ext cx="8291209" cy="2320168"/>
          </a:xfrm>
          <a:prstGeom prst="rect">
            <a:avLst/>
          </a:prstGeom>
          <a:noFill/>
          <a:ln>
            <a:noFill/>
          </a:ln>
        </p:spPr>
        <p:txBody>
          <a:bodyPr spcFirstLastPara="1" wrap="square" lIns="91425" tIns="45700" rIns="91425" bIns="45700" anchor="t" anchorCtr="0">
            <a:noAutofit/>
          </a:bodyPr>
          <a:lstStyle/>
          <a:p>
            <a:pPr lvl="0" algn="r">
              <a:lnSpc>
                <a:spcPct val="90000"/>
              </a:lnSpc>
              <a:spcBef>
                <a:spcPts val="0"/>
              </a:spcBef>
              <a:buSzPts val="2200"/>
            </a:pPr>
            <a:r>
              <a:rPr lang="es-CO" sz="2800" dirty="0"/>
              <a:t>Julián Andrés Castillo Grisales </a:t>
            </a:r>
          </a:p>
          <a:p>
            <a:pPr lvl="0" algn="r">
              <a:lnSpc>
                <a:spcPct val="90000"/>
              </a:lnSpc>
              <a:spcBef>
                <a:spcPts val="0"/>
              </a:spcBef>
              <a:buSzPts val="2200"/>
            </a:pPr>
            <a:r>
              <a:rPr lang="es-CO" sz="2800" dirty="0"/>
              <a:t>Ingeniero de Sistemas</a:t>
            </a:r>
          </a:p>
          <a:p>
            <a:pPr lvl="0" algn="r">
              <a:lnSpc>
                <a:spcPct val="90000"/>
              </a:lnSpc>
              <a:spcBef>
                <a:spcPts val="0"/>
              </a:spcBef>
              <a:buSzPts val="2200"/>
            </a:pPr>
            <a:r>
              <a:rPr lang="es-CO" sz="2800" dirty="0"/>
              <a:t>Magister en Ingeniería</a:t>
            </a:r>
          </a:p>
          <a:p>
            <a:pPr lvl="0" algn="r">
              <a:lnSpc>
                <a:spcPct val="90000"/>
              </a:lnSpc>
              <a:spcBef>
                <a:spcPts val="0"/>
              </a:spcBef>
              <a:buSzPts val="2200"/>
            </a:pPr>
            <a:r>
              <a:rPr lang="es-CO" sz="2800" dirty="0"/>
              <a:t>jandres.castillo@udea.edu.co</a:t>
            </a:r>
          </a:p>
          <a:p>
            <a:pPr marL="0" lvl="0" indent="0" algn="r" rtl="0">
              <a:lnSpc>
                <a:spcPct val="90000"/>
              </a:lnSpc>
              <a:spcBef>
                <a:spcPts val="320"/>
              </a:spcBef>
              <a:spcAft>
                <a:spcPts val="0"/>
              </a:spcAft>
              <a:buClr>
                <a:srgbClr val="D8D8D8"/>
              </a:buClr>
              <a:buSzPts val="1600"/>
              <a:buNone/>
            </a:pPr>
            <a:r>
              <a:rPr lang="es-MX" dirty="0"/>
              <a:t>Docente de pregrado y posgrado UdeA</a:t>
            </a:r>
          </a:p>
          <a:p>
            <a:pPr marL="0" lvl="0" indent="0" algn="r" rtl="0">
              <a:lnSpc>
                <a:spcPct val="90000"/>
              </a:lnSpc>
              <a:spcBef>
                <a:spcPts val="320"/>
              </a:spcBef>
              <a:spcAft>
                <a:spcPts val="0"/>
              </a:spcAft>
              <a:buClr>
                <a:srgbClr val="D8D8D8"/>
              </a:buClr>
              <a:buSzPts val="1600"/>
              <a:buNone/>
            </a:pPr>
            <a:r>
              <a:rPr lang="es-MX" dirty="0"/>
              <a:t>Docente Ocasional Tiempo Completo IUDigital de Antioquia</a:t>
            </a:r>
            <a:endParaRPr dirty="0"/>
          </a:p>
        </p:txBody>
      </p:sp>
      <p:pic>
        <p:nvPicPr>
          <p:cNvPr id="32" name="Google Shape;32;p4" descr="Imagen que contiene botella&#10;&#10;Descripción generada con confianza alta"/>
          <p:cNvPicPr preferRelativeResize="0"/>
          <p:nvPr/>
        </p:nvPicPr>
        <p:blipFill rotWithShape="1">
          <a:blip r:embed="rId3">
            <a:alphaModFix/>
          </a:blip>
          <a:srcRect/>
          <a:stretch/>
        </p:blipFill>
        <p:spPr>
          <a:xfrm>
            <a:off x="239138" y="43694"/>
            <a:ext cx="6324600" cy="2276475"/>
          </a:xfrm>
          <a:prstGeom prst="rect">
            <a:avLst/>
          </a:prstGeom>
          <a:solidFill>
            <a:schemeClr val="lt1"/>
          </a:solid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Características de los agentes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10515600" cy="4584700"/>
          </a:xfrm>
        </p:spPr>
        <p:txBody>
          <a:bodyPr/>
          <a:lstStyle/>
          <a:p>
            <a:pPr marL="50800" indent="0" algn="just">
              <a:buSzPct val="100000"/>
              <a:buNone/>
            </a:pPr>
            <a:r>
              <a:rPr lang="es-CO" sz="2100" b="1" dirty="0">
                <a:solidFill>
                  <a:srgbClr val="468646"/>
                </a:solidFill>
              </a:rPr>
              <a:t>Actividad o acciones:</a:t>
            </a:r>
            <a:r>
              <a:rPr lang="es-CO" sz="2100" dirty="0">
                <a:solidFill>
                  <a:srgbClr val="468646"/>
                </a:solidFill>
              </a:rPr>
              <a:t> </a:t>
            </a:r>
            <a:r>
              <a:rPr lang="es-CO" sz="2100" dirty="0"/>
              <a:t>Los agentes realizan acciones independientes durante el curso de la simulación, las siguientes características suelen realizarse por los agentes y son comúnmente modeladas.</a:t>
            </a:r>
          </a:p>
          <a:p>
            <a:pPr lvl="1" algn="just">
              <a:buSzPct val="100000"/>
            </a:pPr>
            <a:r>
              <a:rPr lang="es-CO" sz="1700" b="1" dirty="0"/>
              <a:t>Basado en objetivos: </a:t>
            </a:r>
            <a:r>
              <a:rPr lang="es-CO" sz="1700" dirty="0"/>
              <a:t>a los agentes se les asignan objetivos los cuales pretenden cumplir a lo largo de la simulación.</a:t>
            </a:r>
          </a:p>
          <a:p>
            <a:pPr lvl="1" algn="just">
              <a:buSzPct val="100000"/>
            </a:pPr>
            <a:r>
              <a:rPr lang="es-CO" sz="1700" b="1" dirty="0"/>
              <a:t>Reactivo o perceptivo: </a:t>
            </a:r>
            <a:r>
              <a:rPr lang="es-CO" sz="1700" dirty="0"/>
              <a:t>los agentes se les asignan características para estar activos o reactivos a una situación en especial o la presencia de otro agente en la simulación. Los agentes pueden tener o no conocimiento previo de ciertas características.</a:t>
            </a:r>
          </a:p>
          <a:p>
            <a:pPr lvl="1" algn="just">
              <a:buSzPct val="100000"/>
            </a:pPr>
            <a:r>
              <a:rPr lang="es-CO" sz="1700" b="1" dirty="0"/>
              <a:t>Racionalidad: </a:t>
            </a:r>
            <a:r>
              <a:rPr lang="es-CO" sz="1700" dirty="0"/>
              <a:t>en la mayoría de las ciencias sociales el agente suele programarse para tomar la decisión mas racional del paradigma de elección del agente en el cual debe cumplir una serie de parámetros descritos por </a:t>
            </a:r>
            <a:r>
              <a:rPr lang="es-CO" sz="1700" dirty="0" err="1"/>
              <a:t>Axelrod</a:t>
            </a:r>
            <a:r>
              <a:rPr lang="es-CO" sz="1700" dirty="0"/>
              <a:t> en 2007.</a:t>
            </a:r>
          </a:p>
          <a:p>
            <a:pPr lvl="1" algn="just">
              <a:buSzPct val="100000"/>
            </a:pPr>
            <a:r>
              <a:rPr lang="es-CO" sz="1700" b="1" dirty="0"/>
              <a:t>Interacción o comunicación: </a:t>
            </a:r>
            <a:r>
              <a:rPr lang="es-CO" sz="1700" dirty="0"/>
              <a:t>los agentes tienen la capacidad de interactuar o comunicarse con otros agentes incluyendo el entorno en variedad de situaciones.</a:t>
            </a:r>
          </a:p>
          <a:p>
            <a:pPr lvl="1" algn="just">
              <a:buSzPct val="100000"/>
            </a:pPr>
            <a:r>
              <a:rPr lang="es-CO" sz="1700" b="1" dirty="0"/>
              <a:t>Movilidad: </a:t>
            </a:r>
            <a:r>
              <a:rPr lang="es-CO" sz="1700" dirty="0"/>
              <a:t>agentes pueden moverse libremente alrededor del modelo permitiéndoles obtener información del entorno para tomar decisiones e interactuar libremente con otros agentes.</a:t>
            </a:r>
            <a:endParaRPr lang="es-CO" sz="2100" dirty="0"/>
          </a:p>
        </p:txBody>
      </p:sp>
      <p:sp>
        <p:nvSpPr>
          <p:cNvPr id="5" name="CuadroTexto 4">
            <a:extLst>
              <a:ext uri="{FF2B5EF4-FFF2-40B4-BE49-F238E27FC236}">
                <a16:creationId xmlns:a16="http://schemas.microsoft.com/office/drawing/2014/main" id="{E35C0EA9-2B67-4AA9-BA5B-4E200073D697}"/>
              </a:ext>
            </a:extLst>
          </p:cNvPr>
          <p:cNvSpPr txBox="1"/>
          <p:nvPr/>
        </p:nvSpPr>
        <p:spPr>
          <a:xfrm>
            <a:off x="0" y="6596390"/>
            <a:ext cx="12192000" cy="276999"/>
          </a:xfrm>
          <a:prstGeom prst="rect">
            <a:avLst/>
          </a:prstGeom>
          <a:noFill/>
        </p:spPr>
        <p:txBody>
          <a:bodyPr wrap="square">
            <a:spAutoFit/>
          </a:bodyPr>
          <a:lstStyle/>
          <a:p>
            <a:r>
              <a:rPr lang="es-CO" sz="1200" dirty="0" err="1">
                <a:latin typeface="Trebuchet MS" panose="020B0603020202020204" pitchFamily="34" charset="0"/>
              </a:rPr>
              <a:t>Crooks</a:t>
            </a:r>
            <a:r>
              <a:rPr lang="es-CO" sz="1200" dirty="0">
                <a:latin typeface="Trebuchet MS" panose="020B0603020202020204" pitchFamily="34" charset="0"/>
              </a:rPr>
              <a:t>, A. et al </a:t>
            </a:r>
            <a:r>
              <a:rPr lang="es-CO" sz="1200" dirty="0" err="1">
                <a:latin typeface="Trebuchet MS" panose="020B0603020202020204" pitchFamily="34" charset="0"/>
              </a:rPr>
              <a:t>Agent-Based</a:t>
            </a:r>
            <a:r>
              <a:rPr lang="es-CO" sz="1200" dirty="0">
                <a:latin typeface="Trebuchet MS" panose="020B0603020202020204" pitchFamily="34" charset="0"/>
              </a:rPr>
              <a:t> </a:t>
            </a:r>
            <a:r>
              <a:rPr lang="es-CO" sz="1200" dirty="0" err="1">
                <a:latin typeface="Trebuchet MS" panose="020B0603020202020204" pitchFamily="34" charset="0"/>
              </a:rPr>
              <a:t>Modelling</a:t>
            </a:r>
            <a:r>
              <a:rPr lang="es-CO" sz="1200" dirty="0">
                <a:latin typeface="Trebuchet MS" panose="020B0603020202020204" pitchFamily="34" charset="0"/>
              </a:rPr>
              <a:t> &amp; </a:t>
            </a:r>
            <a:r>
              <a:rPr lang="es-CO" sz="1200" dirty="0" err="1">
                <a:latin typeface="Trebuchet MS" panose="020B0603020202020204" pitchFamily="34" charset="0"/>
              </a:rPr>
              <a:t>Geographical</a:t>
            </a:r>
            <a:r>
              <a:rPr lang="es-CO" sz="1200" dirty="0">
                <a:latin typeface="Trebuchet MS" panose="020B0603020202020204" pitchFamily="34" charset="0"/>
              </a:rPr>
              <a:t> </a:t>
            </a:r>
            <a:r>
              <a:rPr lang="es-CO" sz="1200" dirty="0" err="1">
                <a:latin typeface="Trebuchet MS" panose="020B0603020202020204" pitchFamily="34" charset="0"/>
              </a:rPr>
              <a:t>Inforamtion</a:t>
            </a:r>
            <a:r>
              <a:rPr lang="es-CO" sz="1200" dirty="0">
                <a:latin typeface="Trebuchet MS" panose="020B0603020202020204" pitchFamily="34" charset="0"/>
              </a:rPr>
              <a:t> </a:t>
            </a:r>
            <a:r>
              <a:rPr lang="es-CO" sz="1200" dirty="0" err="1">
                <a:latin typeface="Trebuchet MS" panose="020B0603020202020204" pitchFamily="34" charset="0"/>
              </a:rPr>
              <a:t>Systems</a:t>
            </a:r>
            <a:r>
              <a:rPr lang="es-CO" sz="1200" dirty="0">
                <a:latin typeface="Trebuchet MS" panose="020B0603020202020204" pitchFamily="34" charset="0"/>
              </a:rPr>
              <a:t> A </a:t>
            </a:r>
            <a:r>
              <a:rPr lang="es-CO" sz="1200" dirty="0" err="1">
                <a:latin typeface="Trebuchet MS" panose="020B0603020202020204" pitchFamily="34" charset="0"/>
              </a:rPr>
              <a:t>Practical</a:t>
            </a:r>
            <a:r>
              <a:rPr lang="es-CO" sz="1200" dirty="0">
                <a:latin typeface="Trebuchet MS" panose="020B0603020202020204" pitchFamily="34" charset="0"/>
              </a:rPr>
              <a:t> Primer 2019</a:t>
            </a:r>
          </a:p>
        </p:txBody>
      </p:sp>
    </p:spTree>
    <p:extLst>
      <p:ext uri="{BB962C8B-B14F-4D97-AF65-F5344CB8AC3E}">
        <p14:creationId xmlns:p14="http://schemas.microsoft.com/office/powerpoint/2010/main" val="587241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Características de los agentes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10515600" cy="4584700"/>
          </a:xfrm>
        </p:spPr>
        <p:txBody>
          <a:bodyPr/>
          <a:lstStyle/>
          <a:p>
            <a:pPr marL="50800" indent="0" algn="just">
              <a:buSzPct val="100000"/>
              <a:buNone/>
            </a:pPr>
            <a:r>
              <a:rPr lang="es-CO" sz="2100" b="1" dirty="0">
                <a:solidFill>
                  <a:srgbClr val="468646"/>
                </a:solidFill>
              </a:rPr>
              <a:t>Aprendizaje y adaptación:</a:t>
            </a:r>
            <a:r>
              <a:rPr lang="es-CO" sz="2100" dirty="0">
                <a:solidFill>
                  <a:srgbClr val="468646"/>
                </a:solidFill>
              </a:rPr>
              <a:t> </a:t>
            </a:r>
            <a:r>
              <a:rPr lang="es-CO" sz="2100" dirty="0"/>
              <a:t>los agentes pueden tener la habilidad de aprender y adaptarse. Se les puede modelar para tener la capacidad de modificar su estado actual con base en estados anteriores o uso de memoria.</a:t>
            </a:r>
          </a:p>
          <a:p>
            <a:pPr marL="50800" indent="0" algn="just">
              <a:buSzPct val="100000"/>
              <a:buNone/>
            </a:pPr>
            <a:endParaRPr lang="es-CO" sz="2100" dirty="0"/>
          </a:p>
          <a:p>
            <a:pPr marL="50800" indent="0" algn="just">
              <a:buSzPct val="100000"/>
              <a:buNone/>
            </a:pPr>
            <a:r>
              <a:rPr lang="es-CO" sz="2100" dirty="0"/>
              <a:t>La lista previa puede ser extensa y no significa que sea exhaustiva. Con la cantidad de productos con agentes realizados anualmente y un notable crecimiento en el uso de ABM el presente resumen de características solo puede crecer.</a:t>
            </a:r>
          </a:p>
          <a:p>
            <a:pPr marL="50800" indent="0" algn="just">
              <a:buSzPct val="100000"/>
              <a:buNone/>
            </a:pPr>
            <a:r>
              <a:rPr lang="es-CO" sz="2100" b="1" dirty="0">
                <a:solidFill>
                  <a:srgbClr val="468646"/>
                </a:solidFill>
              </a:rPr>
              <a:t>REGLAS:</a:t>
            </a:r>
            <a:r>
              <a:rPr lang="es-CO" sz="2100" dirty="0">
                <a:solidFill>
                  <a:srgbClr val="468646"/>
                </a:solidFill>
              </a:rPr>
              <a:t> </a:t>
            </a:r>
            <a:r>
              <a:rPr lang="es-CO" sz="2100" dirty="0"/>
              <a:t>los agentes para cumplir el grupo de características descritas deben cumplir un conjunto de reglas para poder establecer los criterios descritos previamente. Las reglas son conjuntamente relacionadas con las clausulas “</a:t>
            </a:r>
            <a:r>
              <a:rPr lang="es-CO" sz="2100" dirty="0" err="1"/>
              <a:t>if-then-else</a:t>
            </a:r>
            <a:r>
              <a:rPr lang="es-CO" sz="2100" dirty="0"/>
              <a:t>” y el detalle de aprendizaje y adaptación es relacionado al uso de vectores que almacenan el conocimiento adquirido.</a:t>
            </a:r>
          </a:p>
        </p:txBody>
      </p:sp>
      <p:sp>
        <p:nvSpPr>
          <p:cNvPr id="5" name="CuadroTexto 4">
            <a:extLst>
              <a:ext uri="{FF2B5EF4-FFF2-40B4-BE49-F238E27FC236}">
                <a16:creationId xmlns:a16="http://schemas.microsoft.com/office/drawing/2014/main" id="{E35C0EA9-2B67-4AA9-BA5B-4E200073D697}"/>
              </a:ext>
            </a:extLst>
          </p:cNvPr>
          <p:cNvSpPr txBox="1"/>
          <p:nvPr/>
        </p:nvSpPr>
        <p:spPr>
          <a:xfrm>
            <a:off x="0" y="6596390"/>
            <a:ext cx="12192000" cy="276999"/>
          </a:xfrm>
          <a:prstGeom prst="rect">
            <a:avLst/>
          </a:prstGeom>
          <a:noFill/>
        </p:spPr>
        <p:txBody>
          <a:bodyPr wrap="square">
            <a:spAutoFit/>
          </a:bodyPr>
          <a:lstStyle/>
          <a:p>
            <a:r>
              <a:rPr lang="es-CO" sz="1200" dirty="0" err="1">
                <a:latin typeface="Trebuchet MS" panose="020B0603020202020204" pitchFamily="34" charset="0"/>
              </a:rPr>
              <a:t>Crooks</a:t>
            </a:r>
            <a:r>
              <a:rPr lang="es-CO" sz="1200" dirty="0">
                <a:latin typeface="Trebuchet MS" panose="020B0603020202020204" pitchFamily="34" charset="0"/>
              </a:rPr>
              <a:t>, A. et al </a:t>
            </a:r>
            <a:r>
              <a:rPr lang="es-CO" sz="1200" dirty="0" err="1">
                <a:latin typeface="Trebuchet MS" panose="020B0603020202020204" pitchFamily="34" charset="0"/>
              </a:rPr>
              <a:t>Agent-Based</a:t>
            </a:r>
            <a:r>
              <a:rPr lang="es-CO" sz="1200" dirty="0">
                <a:latin typeface="Trebuchet MS" panose="020B0603020202020204" pitchFamily="34" charset="0"/>
              </a:rPr>
              <a:t> </a:t>
            </a:r>
            <a:r>
              <a:rPr lang="es-CO" sz="1200" dirty="0" err="1">
                <a:latin typeface="Trebuchet MS" panose="020B0603020202020204" pitchFamily="34" charset="0"/>
              </a:rPr>
              <a:t>Modelling</a:t>
            </a:r>
            <a:r>
              <a:rPr lang="es-CO" sz="1200" dirty="0">
                <a:latin typeface="Trebuchet MS" panose="020B0603020202020204" pitchFamily="34" charset="0"/>
              </a:rPr>
              <a:t> &amp; </a:t>
            </a:r>
            <a:r>
              <a:rPr lang="es-CO" sz="1200" dirty="0" err="1">
                <a:latin typeface="Trebuchet MS" panose="020B0603020202020204" pitchFamily="34" charset="0"/>
              </a:rPr>
              <a:t>Geographical</a:t>
            </a:r>
            <a:r>
              <a:rPr lang="es-CO" sz="1200" dirty="0">
                <a:latin typeface="Trebuchet MS" panose="020B0603020202020204" pitchFamily="34" charset="0"/>
              </a:rPr>
              <a:t> </a:t>
            </a:r>
            <a:r>
              <a:rPr lang="es-CO" sz="1200" dirty="0" err="1">
                <a:latin typeface="Trebuchet MS" panose="020B0603020202020204" pitchFamily="34" charset="0"/>
              </a:rPr>
              <a:t>Inforamtion</a:t>
            </a:r>
            <a:r>
              <a:rPr lang="es-CO" sz="1200" dirty="0">
                <a:latin typeface="Trebuchet MS" panose="020B0603020202020204" pitchFamily="34" charset="0"/>
              </a:rPr>
              <a:t> </a:t>
            </a:r>
            <a:r>
              <a:rPr lang="es-CO" sz="1200" dirty="0" err="1">
                <a:latin typeface="Trebuchet MS" panose="020B0603020202020204" pitchFamily="34" charset="0"/>
              </a:rPr>
              <a:t>Systems</a:t>
            </a:r>
            <a:r>
              <a:rPr lang="es-CO" sz="1200" dirty="0">
                <a:latin typeface="Trebuchet MS" panose="020B0603020202020204" pitchFamily="34" charset="0"/>
              </a:rPr>
              <a:t> A </a:t>
            </a:r>
            <a:r>
              <a:rPr lang="es-CO" sz="1200" dirty="0" err="1">
                <a:latin typeface="Trebuchet MS" panose="020B0603020202020204" pitchFamily="34" charset="0"/>
              </a:rPr>
              <a:t>Practical</a:t>
            </a:r>
            <a:r>
              <a:rPr lang="es-CO" sz="1200" dirty="0">
                <a:latin typeface="Trebuchet MS" panose="020B0603020202020204" pitchFamily="34" charset="0"/>
              </a:rPr>
              <a:t> Primer 2019</a:t>
            </a:r>
          </a:p>
        </p:txBody>
      </p:sp>
    </p:spTree>
    <p:extLst>
      <p:ext uri="{BB962C8B-B14F-4D97-AF65-F5344CB8AC3E}">
        <p14:creationId xmlns:p14="http://schemas.microsoft.com/office/powerpoint/2010/main" val="30041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El Mundo de ABM</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5934384" cy="4584700"/>
          </a:xfrm>
        </p:spPr>
        <p:txBody>
          <a:bodyPr/>
          <a:lstStyle/>
          <a:p>
            <a:pPr marL="50800" indent="0" algn="just">
              <a:buSzPct val="100000"/>
              <a:buNone/>
            </a:pPr>
            <a:r>
              <a:rPr lang="es-CO" sz="2100" b="1" dirty="0">
                <a:solidFill>
                  <a:srgbClr val="468646"/>
                </a:solidFill>
              </a:rPr>
              <a:t>Varios mundos:</a:t>
            </a:r>
            <a:r>
              <a:rPr lang="es-CO" sz="2100" dirty="0">
                <a:solidFill>
                  <a:srgbClr val="468646"/>
                </a:solidFill>
              </a:rPr>
              <a:t> </a:t>
            </a:r>
            <a:r>
              <a:rPr lang="es-CO" sz="2100" dirty="0"/>
              <a:t>ABM tiene mundo 1D, 2D y 3D</a:t>
            </a:r>
          </a:p>
          <a:p>
            <a:pPr marL="50800" indent="0" algn="just">
              <a:buSzPct val="100000"/>
              <a:buNone/>
            </a:pPr>
            <a:endParaRPr lang="es-CO" sz="2100" dirty="0"/>
          </a:p>
          <a:p>
            <a:pPr marL="50800" indent="0" algn="just">
              <a:buSzPct val="100000"/>
              <a:buNone/>
            </a:pPr>
            <a:r>
              <a:rPr lang="es-CO" sz="2100" b="1" dirty="0">
                <a:solidFill>
                  <a:srgbClr val="468646"/>
                </a:solidFill>
              </a:rPr>
              <a:t>1D:</a:t>
            </a:r>
            <a:r>
              <a:rPr lang="es-CO" sz="2100" dirty="0">
                <a:solidFill>
                  <a:srgbClr val="468646"/>
                </a:solidFill>
              </a:rPr>
              <a:t> </a:t>
            </a:r>
            <a:r>
              <a:rPr lang="es-CO" sz="2100" dirty="0"/>
              <a:t>Autómatas celulares</a:t>
            </a:r>
          </a:p>
          <a:p>
            <a:pPr marL="50800" indent="0" algn="just">
              <a:buSzPct val="100000"/>
              <a:buNone/>
            </a:pPr>
            <a:endParaRPr lang="es-CO" sz="2100" dirty="0"/>
          </a:p>
          <a:p>
            <a:pPr marL="50800" indent="0" algn="just">
              <a:buSzPct val="100000"/>
              <a:buNone/>
            </a:pPr>
            <a:r>
              <a:rPr lang="es-CO" sz="2100" b="1" dirty="0">
                <a:solidFill>
                  <a:srgbClr val="468646"/>
                </a:solidFill>
              </a:rPr>
              <a:t>2D:</a:t>
            </a:r>
            <a:r>
              <a:rPr lang="es-CO" sz="2100" dirty="0">
                <a:solidFill>
                  <a:srgbClr val="468646"/>
                </a:solidFill>
              </a:rPr>
              <a:t> </a:t>
            </a:r>
            <a:r>
              <a:rPr lang="es-CO" sz="2100" dirty="0"/>
              <a:t>Autómatas celulares y Agentes</a:t>
            </a:r>
          </a:p>
          <a:p>
            <a:pPr marL="50800" indent="0" algn="just">
              <a:buSzPct val="100000"/>
              <a:buNone/>
            </a:pPr>
            <a:endParaRPr lang="es-CO" sz="2100" dirty="0"/>
          </a:p>
          <a:p>
            <a:pPr marL="50800" indent="0" algn="just">
              <a:buSzPct val="100000"/>
              <a:buNone/>
            </a:pPr>
            <a:r>
              <a:rPr lang="es-CO" sz="2100" b="1" dirty="0">
                <a:solidFill>
                  <a:srgbClr val="468646"/>
                </a:solidFill>
              </a:rPr>
              <a:t>3D:</a:t>
            </a:r>
            <a:r>
              <a:rPr lang="es-CO" sz="2100" dirty="0">
                <a:solidFill>
                  <a:srgbClr val="468646"/>
                </a:solidFill>
              </a:rPr>
              <a:t> </a:t>
            </a:r>
            <a:r>
              <a:rPr lang="es-CO" sz="2100" dirty="0"/>
              <a:t>Autómatas celulares y Agentes</a:t>
            </a:r>
          </a:p>
          <a:p>
            <a:pPr marL="50800" indent="0" algn="just">
              <a:buSzPct val="100000"/>
              <a:buNone/>
            </a:pPr>
            <a:r>
              <a:rPr lang="es-CO" sz="2100" dirty="0"/>
              <a:t>Un Torus es una superficie de revolución generada por la rotación de un círculo en el espacio tridimensional sobre un eje que es coplanar con el círculo y asemeja a un universo continuo muy utilizado en ABM.
</a:t>
            </a:r>
          </a:p>
        </p:txBody>
      </p:sp>
      <p:sp>
        <p:nvSpPr>
          <p:cNvPr id="5" name="CuadroTexto 4">
            <a:extLst>
              <a:ext uri="{FF2B5EF4-FFF2-40B4-BE49-F238E27FC236}">
                <a16:creationId xmlns:a16="http://schemas.microsoft.com/office/drawing/2014/main" id="{E35C0EA9-2B67-4AA9-BA5B-4E200073D697}"/>
              </a:ext>
            </a:extLst>
          </p:cNvPr>
          <p:cNvSpPr txBox="1"/>
          <p:nvPr/>
        </p:nvSpPr>
        <p:spPr>
          <a:xfrm>
            <a:off x="0" y="6596390"/>
            <a:ext cx="12192000" cy="276999"/>
          </a:xfrm>
          <a:prstGeom prst="rect">
            <a:avLst/>
          </a:prstGeom>
          <a:noFill/>
        </p:spPr>
        <p:txBody>
          <a:bodyPr wrap="square">
            <a:spAutoFit/>
          </a:bodyPr>
          <a:lstStyle/>
          <a:p>
            <a:r>
              <a:rPr lang="es-CO" sz="1200" dirty="0" err="1">
                <a:latin typeface="Trebuchet MS" panose="020B0603020202020204" pitchFamily="34" charset="0"/>
              </a:rPr>
              <a:t>Crooks</a:t>
            </a:r>
            <a:r>
              <a:rPr lang="es-CO" sz="1200" dirty="0">
                <a:latin typeface="Trebuchet MS" panose="020B0603020202020204" pitchFamily="34" charset="0"/>
              </a:rPr>
              <a:t>, A. et al </a:t>
            </a:r>
            <a:r>
              <a:rPr lang="es-CO" sz="1200" dirty="0" err="1">
                <a:latin typeface="Trebuchet MS" panose="020B0603020202020204" pitchFamily="34" charset="0"/>
              </a:rPr>
              <a:t>Agent-Based</a:t>
            </a:r>
            <a:r>
              <a:rPr lang="es-CO" sz="1200" dirty="0">
                <a:latin typeface="Trebuchet MS" panose="020B0603020202020204" pitchFamily="34" charset="0"/>
              </a:rPr>
              <a:t> </a:t>
            </a:r>
            <a:r>
              <a:rPr lang="es-CO" sz="1200" dirty="0" err="1">
                <a:latin typeface="Trebuchet MS" panose="020B0603020202020204" pitchFamily="34" charset="0"/>
              </a:rPr>
              <a:t>Modelling</a:t>
            </a:r>
            <a:r>
              <a:rPr lang="es-CO" sz="1200" dirty="0">
                <a:latin typeface="Trebuchet MS" panose="020B0603020202020204" pitchFamily="34" charset="0"/>
              </a:rPr>
              <a:t> &amp; </a:t>
            </a:r>
            <a:r>
              <a:rPr lang="es-CO" sz="1200" dirty="0" err="1">
                <a:latin typeface="Trebuchet MS" panose="020B0603020202020204" pitchFamily="34" charset="0"/>
              </a:rPr>
              <a:t>Geographical</a:t>
            </a:r>
            <a:r>
              <a:rPr lang="es-CO" sz="1200" dirty="0">
                <a:latin typeface="Trebuchet MS" panose="020B0603020202020204" pitchFamily="34" charset="0"/>
              </a:rPr>
              <a:t> </a:t>
            </a:r>
            <a:r>
              <a:rPr lang="es-CO" sz="1200" dirty="0" err="1">
                <a:latin typeface="Trebuchet MS" panose="020B0603020202020204" pitchFamily="34" charset="0"/>
              </a:rPr>
              <a:t>Inforamtion</a:t>
            </a:r>
            <a:r>
              <a:rPr lang="es-CO" sz="1200" dirty="0">
                <a:latin typeface="Trebuchet MS" panose="020B0603020202020204" pitchFamily="34" charset="0"/>
              </a:rPr>
              <a:t> </a:t>
            </a:r>
            <a:r>
              <a:rPr lang="es-CO" sz="1200" dirty="0" err="1">
                <a:latin typeface="Trebuchet MS" panose="020B0603020202020204" pitchFamily="34" charset="0"/>
              </a:rPr>
              <a:t>Systems</a:t>
            </a:r>
            <a:r>
              <a:rPr lang="es-CO" sz="1200" dirty="0">
                <a:latin typeface="Trebuchet MS" panose="020B0603020202020204" pitchFamily="34" charset="0"/>
              </a:rPr>
              <a:t> A </a:t>
            </a:r>
            <a:r>
              <a:rPr lang="es-CO" sz="1200" dirty="0" err="1">
                <a:latin typeface="Trebuchet MS" panose="020B0603020202020204" pitchFamily="34" charset="0"/>
              </a:rPr>
              <a:t>Practical</a:t>
            </a:r>
            <a:r>
              <a:rPr lang="es-CO" sz="1200" dirty="0">
                <a:latin typeface="Trebuchet MS" panose="020B0603020202020204" pitchFamily="34" charset="0"/>
              </a:rPr>
              <a:t> Primer 2019</a:t>
            </a:r>
          </a:p>
        </p:txBody>
      </p:sp>
      <p:pic>
        <p:nvPicPr>
          <p:cNvPr id="1026" name="Picture 2">
            <a:extLst>
              <a:ext uri="{FF2B5EF4-FFF2-40B4-BE49-F238E27FC236}">
                <a16:creationId xmlns:a16="http://schemas.microsoft.com/office/drawing/2014/main" id="{6B10AE75-B0E4-4EE7-954D-B0B11D62B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125" y="4669166"/>
            <a:ext cx="3156719" cy="202126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1ED33E9-A5F9-48FB-8E18-9E00A4F6B16B}"/>
              </a:ext>
            </a:extLst>
          </p:cNvPr>
          <p:cNvSpPr txBox="1"/>
          <p:nvPr/>
        </p:nvSpPr>
        <p:spPr>
          <a:xfrm>
            <a:off x="9353550" y="6596390"/>
            <a:ext cx="2838450" cy="261610"/>
          </a:xfrm>
          <a:prstGeom prst="rect">
            <a:avLst/>
          </a:prstGeom>
          <a:noFill/>
        </p:spPr>
        <p:txBody>
          <a:bodyPr wrap="square">
            <a:spAutoFit/>
          </a:bodyPr>
          <a:lstStyle/>
          <a:p>
            <a:r>
              <a:rPr lang="es-CO" sz="1100" dirty="0"/>
              <a:t>https://en.wikipedia.org/wiki/File:Torus.png</a:t>
            </a:r>
          </a:p>
        </p:txBody>
      </p:sp>
      <p:pic>
        <p:nvPicPr>
          <p:cNvPr id="8" name="Imagen 7">
            <a:extLst>
              <a:ext uri="{FF2B5EF4-FFF2-40B4-BE49-F238E27FC236}">
                <a16:creationId xmlns:a16="http://schemas.microsoft.com/office/drawing/2014/main" id="{3547A4A9-8F54-4ED6-A509-D1351EEB2555}"/>
              </a:ext>
            </a:extLst>
          </p:cNvPr>
          <p:cNvPicPr>
            <a:picLocks noChangeAspect="1"/>
          </p:cNvPicPr>
          <p:nvPr/>
        </p:nvPicPr>
        <p:blipFill>
          <a:blip r:embed="rId4"/>
          <a:stretch>
            <a:fillRect/>
          </a:stretch>
        </p:blipFill>
        <p:spPr>
          <a:xfrm>
            <a:off x="838199" y="3053702"/>
            <a:ext cx="4439270" cy="276264"/>
          </a:xfrm>
          <a:prstGeom prst="rect">
            <a:avLst/>
          </a:prstGeom>
        </p:spPr>
      </p:pic>
      <p:pic>
        <p:nvPicPr>
          <p:cNvPr id="9" name="Imagen 8">
            <a:extLst>
              <a:ext uri="{FF2B5EF4-FFF2-40B4-BE49-F238E27FC236}">
                <a16:creationId xmlns:a16="http://schemas.microsoft.com/office/drawing/2014/main" id="{71F93399-D277-4759-A0A0-09FF65CC3E65}"/>
              </a:ext>
            </a:extLst>
          </p:cNvPr>
          <p:cNvPicPr>
            <a:picLocks noChangeAspect="1"/>
          </p:cNvPicPr>
          <p:nvPr/>
        </p:nvPicPr>
        <p:blipFill>
          <a:blip r:embed="rId5"/>
          <a:stretch>
            <a:fillRect/>
          </a:stretch>
        </p:blipFill>
        <p:spPr>
          <a:xfrm>
            <a:off x="6772585" y="3191834"/>
            <a:ext cx="3733800" cy="1543050"/>
          </a:xfrm>
          <a:prstGeom prst="rect">
            <a:avLst/>
          </a:prstGeom>
        </p:spPr>
      </p:pic>
      <p:pic>
        <p:nvPicPr>
          <p:cNvPr id="1028" name="Picture 4">
            <a:extLst>
              <a:ext uri="{FF2B5EF4-FFF2-40B4-BE49-F238E27FC236}">
                <a16:creationId xmlns:a16="http://schemas.microsoft.com/office/drawing/2014/main" id="{D852F807-44D7-4F03-B44E-FF6EC27FD09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541949" y="85483"/>
            <a:ext cx="3552515" cy="2664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865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1A8D57E5-DA2F-42DA-BFAB-DD4F7AD2D650}"/>
              </a:ext>
            </a:extLst>
          </p:cNvPr>
          <p:cNvSpPr>
            <a:spLocks noGrp="1" noChangeArrowheads="1"/>
          </p:cNvSpPr>
          <p:nvPr>
            <p:ph type="title"/>
          </p:nvPr>
        </p:nvSpPr>
        <p:spPr>
          <a:xfrm>
            <a:off x="1930400" y="228600"/>
            <a:ext cx="7975600" cy="1143000"/>
          </a:xfrm>
        </p:spPr>
        <p:txBody>
          <a:bodyPr/>
          <a:lstStyle/>
          <a:p>
            <a:pPr>
              <a:buSzPct val="50000"/>
            </a:pPr>
            <a:r>
              <a:rPr lang="es-CO" altLang="es-CO" sz="3600" dirty="0">
                <a:latin typeface="Trebuchet MS" panose="020B0603020202020204" pitchFamily="34" charset="0"/>
              </a:rPr>
              <a:t>Ventajas de ABM</a:t>
            </a:r>
          </a:p>
        </p:txBody>
      </p:sp>
      <p:sp>
        <p:nvSpPr>
          <p:cNvPr id="147459" name="Rectangle 3">
            <a:extLst>
              <a:ext uri="{FF2B5EF4-FFF2-40B4-BE49-F238E27FC236}">
                <a16:creationId xmlns:a16="http://schemas.microsoft.com/office/drawing/2014/main" id="{9A0827A2-FC17-4356-8E5A-EAAAEA28DA42}"/>
              </a:ext>
            </a:extLst>
          </p:cNvPr>
          <p:cNvSpPr>
            <a:spLocks noGrp="1" noChangeArrowheads="1"/>
          </p:cNvSpPr>
          <p:nvPr>
            <p:ph type="body" idx="1"/>
          </p:nvPr>
        </p:nvSpPr>
        <p:spPr/>
        <p:txBody>
          <a:bodyPr/>
          <a:lstStyle/>
          <a:p>
            <a:pPr algn="just">
              <a:lnSpc>
                <a:spcPct val="80000"/>
              </a:lnSpc>
              <a:buSzPct val="50000"/>
            </a:pPr>
            <a:r>
              <a:rPr lang="es-CO" altLang="es-CO" dirty="0">
                <a:latin typeface="Trebuchet MS" panose="020B0603020202020204" pitchFamily="34" charset="0"/>
              </a:rPr>
              <a:t>Modelos formales</a:t>
            </a:r>
          </a:p>
          <a:p>
            <a:pPr lvl="1" algn="just">
              <a:lnSpc>
                <a:spcPct val="80000"/>
              </a:lnSpc>
              <a:buSzPct val="50000"/>
            </a:pPr>
            <a:r>
              <a:rPr lang="es-CO" altLang="es-CO" dirty="0">
                <a:latin typeface="Trebuchet MS" panose="020B0603020202020204" pitchFamily="34" charset="0"/>
              </a:rPr>
              <a:t>Supuestos detallados y expuestos</a:t>
            </a:r>
          </a:p>
          <a:p>
            <a:pPr algn="just">
              <a:lnSpc>
                <a:spcPct val="80000"/>
              </a:lnSpc>
              <a:buSzPct val="50000"/>
            </a:pPr>
            <a:r>
              <a:rPr lang="es-CO" altLang="es-CO" dirty="0">
                <a:latin typeface="Trebuchet MS" panose="020B0603020202020204" pitchFamily="34" charset="0"/>
              </a:rPr>
              <a:t>Flexible</a:t>
            </a:r>
          </a:p>
          <a:p>
            <a:pPr algn="just">
              <a:lnSpc>
                <a:spcPct val="80000"/>
              </a:lnSpc>
              <a:buSzPct val="50000"/>
            </a:pPr>
            <a:r>
              <a:rPr lang="es-CO" altLang="es-CO" dirty="0">
                <a:latin typeface="Trebuchet MS" panose="020B0603020202020204" pitchFamily="34" charset="0"/>
              </a:rPr>
              <a:t>Cognitivamente: los agentes pueden ser racionales o adaptativos</a:t>
            </a:r>
          </a:p>
          <a:p>
            <a:pPr algn="just">
              <a:lnSpc>
                <a:spcPct val="80000"/>
              </a:lnSpc>
              <a:buSzPct val="50000"/>
            </a:pPr>
            <a:r>
              <a:rPr lang="es-CO" altLang="es-CO" dirty="0">
                <a:latin typeface="Trebuchet MS" panose="020B0603020202020204" pitchFamily="34" charset="0"/>
              </a:rPr>
              <a:t>Manejable</a:t>
            </a:r>
          </a:p>
          <a:p>
            <a:pPr algn="just">
              <a:lnSpc>
                <a:spcPct val="80000"/>
              </a:lnSpc>
              <a:buSzPct val="50000"/>
            </a:pPr>
            <a:r>
              <a:rPr lang="es-CO" altLang="es-CO" dirty="0">
                <a:latin typeface="Trebuchet MS" panose="020B0603020202020204" pitchFamily="34" charset="0"/>
              </a:rPr>
              <a:t>Fácil adaptación a sistemas complejos </a:t>
            </a:r>
            <a:r>
              <a:rPr lang="es-ES" dirty="0">
                <a:effectLst/>
                <a:latin typeface="Trebuchet MS" panose="020B0603020202020204" pitchFamily="34" charset="0"/>
              </a:rPr>
              <a:t>(no linealidades, discontinuidades, heterogeneidad)</a:t>
            </a:r>
            <a:endParaRPr lang="es-CO" dirty="0">
              <a:effectLst/>
              <a:latin typeface="Trebuchet MS" panose="020B0603020202020204" pitchFamily="34" charset="0"/>
            </a:endParaRPr>
          </a:p>
          <a:p>
            <a:pPr algn="just">
              <a:lnSpc>
                <a:spcPct val="80000"/>
              </a:lnSpc>
              <a:buSzPct val="50000"/>
            </a:pPr>
            <a:r>
              <a:rPr lang="es-CO" altLang="es-CO" dirty="0">
                <a:latin typeface="Trebuchet MS" panose="020B0603020202020204" pitchFamily="34" charset="0"/>
              </a:rPr>
              <a:t>Permite crear y detallar nuevas hipótesis </a:t>
            </a:r>
          </a:p>
          <a:p>
            <a:pPr algn="just">
              <a:lnSpc>
                <a:spcPct val="80000"/>
              </a:lnSpc>
              <a:buSzPct val="50000"/>
            </a:pPr>
            <a:r>
              <a:rPr lang="es-CO" altLang="es-CO" dirty="0">
                <a:latin typeface="Trebuchet MS" panose="020B0603020202020204" pitchFamily="34" charset="0"/>
              </a:rPr>
              <a:t>Generalizado para la interacción y en detalle para “Social </a:t>
            </a:r>
            <a:r>
              <a:rPr lang="es-CO" altLang="es-CO" dirty="0" err="1">
                <a:latin typeface="Trebuchet MS" panose="020B0603020202020204" pitchFamily="34" charset="0"/>
              </a:rPr>
              <a:t>Science</a:t>
            </a:r>
            <a:r>
              <a:rPr lang="es-CO" altLang="es-CO" dirty="0">
                <a:latin typeface="Trebuchet MS" panose="020B0603020202020204" pitchFamily="34" charset="0"/>
              </a:rPr>
              <a:t>”</a:t>
            </a:r>
          </a:p>
        </p:txBody>
      </p:sp>
      <p:sp>
        <p:nvSpPr>
          <p:cNvPr id="2" name="CuadroTexto 1">
            <a:extLst>
              <a:ext uri="{FF2B5EF4-FFF2-40B4-BE49-F238E27FC236}">
                <a16:creationId xmlns:a16="http://schemas.microsoft.com/office/drawing/2014/main" id="{443C6091-33AE-4EA8-AB5B-9BA7D908BDAF}"/>
              </a:ext>
            </a:extLst>
          </p:cNvPr>
          <p:cNvSpPr txBox="1"/>
          <p:nvPr/>
        </p:nvSpPr>
        <p:spPr>
          <a:xfrm>
            <a:off x="0" y="6581001"/>
            <a:ext cx="12192000" cy="276999"/>
          </a:xfrm>
          <a:prstGeom prst="rect">
            <a:avLst/>
          </a:prstGeom>
          <a:noFill/>
        </p:spPr>
        <p:txBody>
          <a:bodyPr wrap="square">
            <a:spAutoFit/>
          </a:bodyPr>
          <a:lstStyle/>
          <a:p>
            <a:r>
              <a:rPr lang="en-US" sz="1200" dirty="0">
                <a:latin typeface="Trebuchet MS" panose="020B0603020202020204" pitchFamily="34" charset="0"/>
              </a:rPr>
              <a:t>Fowler, J. Agent Based Model in Social Science</a:t>
            </a:r>
            <a:endParaRPr lang="en-US" sz="1200" b="1" dirty="0">
              <a:latin typeface="Trebuchet MS" panose="020B0603020202020204"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1A8D57E5-DA2F-42DA-BFAB-DD4F7AD2D650}"/>
              </a:ext>
            </a:extLst>
          </p:cNvPr>
          <p:cNvSpPr>
            <a:spLocks noGrp="1" noChangeArrowheads="1"/>
          </p:cNvSpPr>
          <p:nvPr>
            <p:ph type="title"/>
          </p:nvPr>
        </p:nvSpPr>
        <p:spPr>
          <a:xfrm>
            <a:off x="1930400" y="228600"/>
            <a:ext cx="7975600" cy="1143000"/>
          </a:xfrm>
        </p:spPr>
        <p:txBody>
          <a:bodyPr/>
          <a:lstStyle/>
          <a:p>
            <a:pPr>
              <a:buSzPct val="50000"/>
            </a:pPr>
            <a:r>
              <a:rPr lang="es-CO" altLang="es-CO" sz="3600" dirty="0">
                <a:latin typeface="Trebuchet MS" panose="020B0603020202020204" pitchFamily="34" charset="0"/>
              </a:rPr>
              <a:t>Dificultades o desventajas de ABM</a:t>
            </a:r>
            <a:endParaRPr lang="en-US" altLang="es-CO" sz="3600" dirty="0">
              <a:latin typeface="Trebuchet MS" panose="020B0603020202020204" pitchFamily="34" charset="0"/>
            </a:endParaRPr>
          </a:p>
        </p:txBody>
      </p:sp>
      <p:sp>
        <p:nvSpPr>
          <p:cNvPr id="147459" name="Rectangle 3">
            <a:extLst>
              <a:ext uri="{FF2B5EF4-FFF2-40B4-BE49-F238E27FC236}">
                <a16:creationId xmlns:a16="http://schemas.microsoft.com/office/drawing/2014/main" id="{9A0827A2-FC17-4356-8E5A-EAAAEA28DA42}"/>
              </a:ext>
            </a:extLst>
          </p:cNvPr>
          <p:cNvSpPr>
            <a:spLocks noGrp="1" noChangeArrowheads="1"/>
          </p:cNvSpPr>
          <p:nvPr>
            <p:ph type="body" idx="1"/>
          </p:nvPr>
        </p:nvSpPr>
        <p:spPr/>
        <p:txBody>
          <a:bodyPr/>
          <a:lstStyle/>
          <a:p>
            <a:pPr algn="just">
              <a:lnSpc>
                <a:spcPct val="80000"/>
              </a:lnSpc>
              <a:buSzPct val="50000"/>
            </a:pPr>
            <a:r>
              <a:rPr lang="es-CO" altLang="es-CO" dirty="0">
                <a:latin typeface="Trebuchet MS" panose="020B0603020202020204" pitchFamily="34" charset="0"/>
              </a:rPr>
              <a:t>Modelos simples</a:t>
            </a:r>
          </a:p>
          <a:p>
            <a:pPr lvl="1" algn="just">
              <a:lnSpc>
                <a:spcPct val="80000"/>
              </a:lnSpc>
              <a:buSzPct val="50000"/>
            </a:pPr>
            <a:r>
              <a:rPr lang="es-CO" altLang="es-CO" dirty="0">
                <a:latin typeface="Trebuchet MS" panose="020B0603020202020204" pitchFamily="34" charset="0"/>
              </a:rPr>
              <a:t>Pueden ser solucionados de manera analítica(</a:t>
            </a:r>
            <a:r>
              <a:rPr lang="es-CO" altLang="es-CO" dirty="0" err="1">
                <a:latin typeface="Trebuchet MS" panose="020B0603020202020204" pitchFamily="34" charset="0"/>
              </a:rPr>
              <a:t>Axelrod</a:t>
            </a:r>
            <a:r>
              <a:rPr lang="es-CO" altLang="es-CO" dirty="0">
                <a:latin typeface="Trebuchet MS" panose="020B0603020202020204" pitchFamily="34" charset="0"/>
              </a:rPr>
              <a:t> 1984)</a:t>
            </a:r>
          </a:p>
          <a:p>
            <a:pPr lvl="1" algn="just">
              <a:lnSpc>
                <a:spcPct val="80000"/>
              </a:lnSpc>
              <a:buSzPct val="50000"/>
            </a:pPr>
            <a:r>
              <a:rPr lang="es-CO" altLang="es-CO" dirty="0">
                <a:latin typeface="Trebuchet MS" panose="020B0603020202020204" pitchFamily="34" charset="0"/>
              </a:rPr>
              <a:t>Siempre es mejor una solución analítica a un modelo de simulación.</a:t>
            </a:r>
          </a:p>
          <a:p>
            <a:pPr algn="just">
              <a:lnSpc>
                <a:spcPct val="80000"/>
              </a:lnSpc>
              <a:buSzPct val="50000"/>
            </a:pPr>
            <a:r>
              <a:rPr lang="es-CO" altLang="es-CO" dirty="0">
                <a:latin typeface="Trebuchet MS" panose="020B0603020202020204" pitchFamily="34" charset="0"/>
              </a:rPr>
              <a:t>Modelos muy complicados</a:t>
            </a:r>
          </a:p>
          <a:p>
            <a:pPr lvl="1" algn="just">
              <a:lnSpc>
                <a:spcPct val="80000"/>
              </a:lnSpc>
              <a:buSzPct val="50000"/>
            </a:pPr>
            <a:r>
              <a:rPr lang="es-CO" altLang="es-CO" dirty="0">
                <a:latin typeface="Trebuchet MS" panose="020B0603020202020204" pitchFamily="34" charset="0"/>
              </a:rPr>
              <a:t>Difícil de identificar o evaluar la causalidad(</a:t>
            </a:r>
            <a:r>
              <a:rPr lang="es-CO" altLang="es-CO" dirty="0" err="1">
                <a:latin typeface="Trebuchet MS" panose="020B0603020202020204" pitchFamily="34" charset="0"/>
              </a:rPr>
              <a:t>Cederman</a:t>
            </a:r>
            <a:r>
              <a:rPr lang="es-CO" altLang="es-CO" dirty="0">
                <a:latin typeface="Trebuchet MS" panose="020B0603020202020204" pitchFamily="34" charset="0"/>
              </a:rPr>
              <a:t> 1997)</a:t>
            </a:r>
          </a:p>
          <a:p>
            <a:pPr algn="just">
              <a:lnSpc>
                <a:spcPct val="80000"/>
              </a:lnSpc>
              <a:buSzPct val="50000"/>
            </a:pPr>
            <a:r>
              <a:rPr lang="es-CO" altLang="es-CO" dirty="0">
                <a:latin typeface="Trebuchet MS" panose="020B0603020202020204" pitchFamily="34" charset="0"/>
              </a:rPr>
              <a:t>Errores en programación </a:t>
            </a:r>
          </a:p>
          <a:p>
            <a:pPr lvl="1" algn="just">
              <a:lnSpc>
                <a:spcPct val="80000"/>
              </a:lnSpc>
              <a:buSzPct val="50000"/>
            </a:pPr>
            <a:r>
              <a:rPr lang="es-CO" altLang="es-CO" dirty="0">
                <a:latin typeface="Trebuchet MS" panose="020B0603020202020204" pitchFamily="34" charset="0"/>
              </a:rPr>
              <a:t>Muchas líneas de código no significan complejidad o pocas no especifican lo contrario, codificar la emergencia puede generar errores de concepción del modelo difíciles de identificar.</a:t>
            </a:r>
          </a:p>
          <a:p>
            <a:pPr algn="just">
              <a:lnSpc>
                <a:spcPct val="80000"/>
              </a:lnSpc>
              <a:buSzPct val="50000"/>
            </a:pPr>
            <a:r>
              <a:rPr lang="es-CO" altLang="es-CO" dirty="0">
                <a:latin typeface="Trebuchet MS" panose="020B0603020202020204" pitchFamily="34" charset="0"/>
              </a:rPr>
              <a:t>Análisis de datos</a:t>
            </a:r>
          </a:p>
          <a:p>
            <a:pPr lvl="1" algn="just">
              <a:lnSpc>
                <a:spcPct val="80000"/>
              </a:lnSpc>
              <a:buSzPct val="50000"/>
            </a:pPr>
            <a:r>
              <a:rPr lang="es-CO" altLang="es-CO" dirty="0">
                <a:latin typeface="Trebuchet MS" panose="020B0603020202020204" pitchFamily="34" charset="0"/>
              </a:rPr>
              <a:t>Que datos utilizaré para modelar una situación especifica y si mis datos pueden establecer una relación entre agentes.</a:t>
            </a:r>
          </a:p>
        </p:txBody>
      </p:sp>
      <p:sp>
        <p:nvSpPr>
          <p:cNvPr id="3" name="CuadroTexto 2">
            <a:extLst>
              <a:ext uri="{FF2B5EF4-FFF2-40B4-BE49-F238E27FC236}">
                <a16:creationId xmlns:a16="http://schemas.microsoft.com/office/drawing/2014/main" id="{B21FE06B-97C0-48EF-90B8-F1EEA6994CD9}"/>
              </a:ext>
            </a:extLst>
          </p:cNvPr>
          <p:cNvSpPr txBox="1"/>
          <p:nvPr/>
        </p:nvSpPr>
        <p:spPr>
          <a:xfrm>
            <a:off x="0" y="6581001"/>
            <a:ext cx="12192000" cy="276999"/>
          </a:xfrm>
          <a:prstGeom prst="rect">
            <a:avLst/>
          </a:prstGeom>
          <a:noFill/>
        </p:spPr>
        <p:txBody>
          <a:bodyPr wrap="square">
            <a:spAutoFit/>
          </a:bodyPr>
          <a:lstStyle/>
          <a:p>
            <a:r>
              <a:rPr lang="en-US" sz="1200" dirty="0">
                <a:latin typeface="Trebuchet MS" panose="020B0603020202020204" pitchFamily="34" charset="0"/>
              </a:rPr>
              <a:t>Fowler, J. Agent Based Model in Social Science</a:t>
            </a:r>
            <a:endParaRPr lang="en-US" sz="1200" b="1" dirty="0">
              <a:latin typeface="Trebuchet MS" panose="020B0603020202020204" pitchFamily="34" charset="0"/>
            </a:endParaRPr>
          </a:p>
        </p:txBody>
      </p:sp>
    </p:spTree>
    <p:extLst>
      <p:ext uri="{BB962C8B-B14F-4D97-AF65-F5344CB8AC3E}">
        <p14:creationId xmlns:p14="http://schemas.microsoft.com/office/powerpoint/2010/main" val="203318031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FC0DF8F8-B092-4CD0-801E-7F2531670318}"/>
              </a:ext>
            </a:extLst>
          </p:cNvPr>
          <p:cNvSpPr>
            <a:spLocks noGrp="1" noChangeArrowheads="1"/>
          </p:cNvSpPr>
          <p:nvPr>
            <p:ph type="title"/>
          </p:nvPr>
        </p:nvSpPr>
        <p:spPr>
          <a:xfrm>
            <a:off x="0" y="365126"/>
            <a:ext cx="12192000" cy="1325563"/>
          </a:xfrm>
        </p:spPr>
        <p:txBody>
          <a:bodyPr/>
          <a:lstStyle/>
          <a:p>
            <a:r>
              <a:rPr lang="es-CO" altLang="es-CO" sz="4200" dirty="0">
                <a:latin typeface="Trebuchet MS" panose="020B0603020202020204" pitchFamily="34" charset="0"/>
              </a:rPr>
              <a:t>Pasos para generar un modelo basado en agentes</a:t>
            </a:r>
          </a:p>
        </p:txBody>
      </p:sp>
      <p:sp>
        <p:nvSpPr>
          <p:cNvPr id="148483" name="Rectangle 3">
            <a:extLst>
              <a:ext uri="{FF2B5EF4-FFF2-40B4-BE49-F238E27FC236}">
                <a16:creationId xmlns:a16="http://schemas.microsoft.com/office/drawing/2014/main" id="{2C29FAAD-0400-46D0-AD71-1858BD731F30}"/>
              </a:ext>
            </a:extLst>
          </p:cNvPr>
          <p:cNvSpPr>
            <a:spLocks noGrp="1" noChangeArrowheads="1"/>
          </p:cNvSpPr>
          <p:nvPr>
            <p:ph type="body" idx="1"/>
          </p:nvPr>
        </p:nvSpPr>
        <p:spPr/>
        <p:txBody>
          <a:bodyPr/>
          <a:lstStyle/>
          <a:p>
            <a:pPr>
              <a:lnSpc>
                <a:spcPct val="90000"/>
              </a:lnSpc>
            </a:pPr>
            <a:r>
              <a:rPr lang="es-CO" altLang="es-CO" dirty="0">
                <a:latin typeface="Trebuchet MS" panose="020B0603020202020204" pitchFamily="34" charset="0"/>
              </a:rPr>
              <a:t>Dibujar el modelo</a:t>
            </a:r>
          </a:p>
          <a:p>
            <a:pPr>
              <a:lnSpc>
                <a:spcPct val="90000"/>
              </a:lnSpc>
            </a:pPr>
            <a:r>
              <a:rPr lang="es-CO" altLang="es-CO" dirty="0">
                <a:latin typeface="Trebuchet MS" panose="020B0603020202020204" pitchFamily="34" charset="0"/>
              </a:rPr>
              <a:t>Solucionar la mayor parte analíticamente.</a:t>
            </a:r>
          </a:p>
          <a:p>
            <a:pPr>
              <a:lnSpc>
                <a:spcPct val="90000"/>
              </a:lnSpc>
            </a:pPr>
            <a:r>
              <a:rPr lang="es-CO" altLang="es-CO" dirty="0">
                <a:latin typeface="Trebuchet MS" panose="020B0603020202020204" pitchFamily="34" charset="0"/>
              </a:rPr>
              <a:t>Justificar la simulación mediante la complejidad matemática del modelo, o los resultados no competentes del modelo. </a:t>
            </a:r>
          </a:p>
          <a:p>
            <a:pPr>
              <a:lnSpc>
                <a:spcPct val="90000"/>
              </a:lnSpc>
            </a:pPr>
            <a:r>
              <a:rPr lang="es-CO" altLang="es-CO" dirty="0">
                <a:latin typeface="Trebuchet MS" panose="020B0603020202020204" pitchFamily="34" charset="0"/>
              </a:rPr>
              <a:t>Usar la realidad para mejorar y adaptar el modelo.</a:t>
            </a:r>
          </a:p>
          <a:p>
            <a:pPr>
              <a:lnSpc>
                <a:spcPct val="90000"/>
              </a:lnSpc>
            </a:pPr>
            <a:r>
              <a:rPr lang="es-CO" altLang="es-CO" dirty="0">
                <a:latin typeface="Trebuchet MS" panose="020B0603020202020204" pitchFamily="34" charset="0"/>
              </a:rPr>
              <a:t>Hacer predicciones.</a:t>
            </a:r>
          </a:p>
          <a:p>
            <a:pPr>
              <a:lnSpc>
                <a:spcPct val="90000"/>
              </a:lnSpc>
            </a:pPr>
            <a:r>
              <a:rPr lang="es-CO" altLang="es-CO" dirty="0">
                <a:latin typeface="Trebuchet MS" panose="020B0603020202020204" pitchFamily="34" charset="0"/>
              </a:rPr>
              <a:t>Comparar las predicciones con la realidad.</a:t>
            </a:r>
          </a:p>
          <a:p>
            <a:pPr>
              <a:lnSpc>
                <a:spcPct val="90000"/>
              </a:lnSpc>
            </a:pPr>
            <a:r>
              <a:rPr lang="es-CO" altLang="es-CO" dirty="0">
                <a:latin typeface="Trebuchet MS" panose="020B0603020202020204" pitchFamily="34" charset="0"/>
              </a:rPr>
              <a:t>Utilizar estadística para establecer relaciones entre el modelo y la realidad.</a:t>
            </a:r>
          </a:p>
        </p:txBody>
      </p:sp>
      <p:sp>
        <p:nvSpPr>
          <p:cNvPr id="2" name="CuadroTexto 1">
            <a:extLst>
              <a:ext uri="{FF2B5EF4-FFF2-40B4-BE49-F238E27FC236}">
                <a16:creationId xmlns:a16="http://schemas.microsoft.com/office/drawing/2014/main" id="{433A0615-BB85-42D3-B3E1-23A6D8A329E6}"/>
              </a:ext>
            </a:extLst>
          </p:cNvPr>
          <p:cNvSpPr txBox="1"/>
          <p:nvPr/>
        </p:nvSpPr>
        <p:spPr>
          <a:xfrm>
            <a:off x="0" y="6581001"/>
            <a:ext cx="12192000" cy="276999"/>
          </a:xfrm>
          <a:prstGeom prst="rect">
            <a:avLst/>
          </a:prstGeom>
          <a:noFill/>
        </p:spPr>
        <p:txBody>
          <a:bodyPr wrap="square">
            <a:spAutoFit/>
          </a:bodyPr>
          <a:lstStyle/>
          <a:p>
            <a:r>
              <a:rPr lang="en-US" sz="1200" dirty="0" err="1">
                <a:latin typeface="Trebuchet MS" panose="020B0603020202020204" pitchFamily="34" charset="0"/>
              </a:rPr>
              <a:t>Adaptado</a:t>
            </a:r>
            <a:r>
              <a:rPr lang="en-US" sz="1200" dirty="0">
                <a:latin typeface="Trebuchet MS" panose="020B0603020202020204" pitchFamily="34" charset="0"/>
              </a:rPr>
              <a:t> de  - Fowler, J. Agent Based Model in Social Science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El Mundo 2D </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7391400" cy="4584700"/>
          </a:xfrm>
        </p:spPr>
        <p:txBody>
          <a:bodyPr/>
          <a:lstStyle/>
          <a:p>
            <a:pPr marL="50800" indent="0" algn="just">
              <a:buSzPct val="100000"/>
              <a:buNone/>
            </a:pPr>
            <a:r>
              <a:rPr lang="es-CO" sz="2100" b="1" dirty="0">
                <a:solidFill>
                  <a:srgbClr val="468646"/>
                </a:solidFill>
              </a:rPr>
              <a:t>Vecindarios:</a:t>
            </a:r>
            <a:r>
              <a:rPr lang="es-CO" sz="2100" dirty="0">
                <a:solidFill>
                  <a:srgbClr val="468646"/>
                </a:solidFill>
              </a:rPr>
              <a:t> </a:t>
            </a:r>
            <a:r>
              <a:rPr lang="es-CO" sz="2100" dirty="0"/>
              <a:t>ABM tiene mundo 1D, 2D y 3D</a:t>
            </a:r>
          </a:p>
          <a:p>
            <a:pPr marL="50800" indent="0" algn="just">
              <a:buSzPct val="100000"/>
              <a:buNone/>
            </a:pPr>
            <a:endParaRPr lang="es-CO" sz="2100" dirty="0"/>
          </a:p>
          <a:p>
            <a:pPr marL="50800" indent="0" algn="just">
              <a:buSzPct val="100000"/>
              <a:buNone/>
            </a:pPr>
            <a:r>
              <a:rPr lang="es-CO" sz="2100" dirty="0"/>
              <a:t>Todos se basan en la idea de las celdas ubicadas en una cuadrícula o malla, pero varían en las reglas utilizadas para actualizar los estados de las celdas y en su definición de qué celdas son vecinas. Los CA pueden utilizar varios conceptos de vecindario, un autómata 1D solo tiene izquierda o derecha pero en un mundo 2D existen varias opciones. </a:t>
            </a:r>
          </a:p>
          <a:p>
            <a:pPr marL="50800" indent="0" algn="just">
              <a:buSzPct val="100000"/>
              <a:buNone/>
            </a:pPr>
            <a:r>
              <a:rPr lang="es-CO" sz="2100" dirty="0"/>
              <a:t>La vecindad se basa en celdas adyacentes. Los dos tipos más comunes de vecindarios son el vecindario de </a:t>
            </a:r>
            <a:r>
              <a:rPr lang="es-CO" sz="2100" dirty="0" err="1"/>
              <a:t>von</a:t>
            </a:r>
            <a:r>
              <a:rPr lang="es-CO" sz="2100" dirty="0"/>
              <a:t> Neumann y el vecindario de Moore. </a:t>
            </a:r>
          </a:p>
        </p:txBody>
      </p:sp>
      <p:sp>
        <p:nvSpPr>
          <p:cNvPr id="5" name="CuadroTexto 4">
            <a:extLst>
              <a:ext uri="{FF2B5EF4-FFF2-40B4-BE49-F238E27FC236}">
                <a16:creationId xmlns:a16="http://schemas.microsoft.com/office/drawing/2014/main" id="{E35C0EA9-2B67-4AA9-BA5B-4E200073D697}"/>
              </a:ext>
            </a:extLst>
          </p:cNvPr>
          <p:cNvSpPr txBox="1"/>
          <p:nvPr/>
        </p:nvSpPr>
        <p:spPr>
          <a:xfrm>
            <a:off x="0" y="6596390"/>
            <a:ext cx="12192000" cy="276999"/>
          </a:xfrm>
          <a:prstGeom prst="rect">
            <a:avLst/>
          </a:prstGeom>
          <a:noFill/>
        </p:spPr>
        <p:txBody>
          <a:bodyPr wrap="square">
            <a:spAutoFit/>
          </a:bodyPr>
          <a:lstStyle/>
          <a:p>
            <a:r>
              <a:rPr lang="es-CO" sz="1200" dirty="0" err="1">
                <a:latin typeface="Trebuchet MS" panose="020B0603020202020204" pitchFamily="34" charset="0"/>
              </a:rPr>
              <a:t>Crooks</a:t>
            </a:r>
            <a:r>
              <a:rPr lang="es-CO" sz="1200" dirty="0">
                <a:latin typeface="Trebuchet MS" panose="020B0603020202020204" pitchFamily="34" charset="0"/>
              </a:rPr>
              <a:t>, A. et al </a:t>
            </a:r>
            <a:r>
              <a:rPr lang="es-CO" sz="1200" dirty="0" err="1">
                <a:latin typeface="Trebuchet MS" panose="020B0603020202020204" pitchFamily="34" charset="0"/>
              </a:rPr>
              <a:t>Agent-Based</a:t>
            </a:r>
            <a:r>
              <a:rPr lang="es-CO" sz="1200" dirty="0">
                <a:latin typeface="Trebuchet MS" panose="020B0603020202020204" pitchFamily="34" charset="0"/>
              </a:rPr>
              <a:t> </a:t>
            </a:r>
            <a:r>
              <a:rPr lang="es-CO" sz="1200" dirty="0" err="1">
                <a:latin typeface="Trebuchet MS" panose="020B0603020202020204" pitchFamily="34" charset="0"/>
              </a:rPr>
              <a:t>Modelling</a:t>
            </a:r>
            <a:r>
              <a:rPr lang="es-CO" sz="1200" dirty="0">
                <a:latin typeface="Trebuchet MS" panose="020B0603020202020204" pitchFamily="34" charset="0"/>
              </a:rPr>
              <a:t> &amp; </a:t>
            </a:r>
            <a:r>
              <a:rPr lang="es-CO" sz="1200" dirty="0" err="1">
                <a:latin typeface="Trebuchet MS" panose="020B0603020202020204" pitchFamily="34" charset="0"/>
              </a:rPr>
              <a:t>Geographical</a:t>
            </a:r>
            <a:r>
              <a:rPr lang="es-CO" sz="1200" dirty="0">
                <a:latin typeface="Trebuchet MS" panose="020B0603020202020204" pitchFamily="34" charset="0"/>
              </a:rPr>
              <a:t> </a:t>
            </a:r>
            <a:r>
              <a:rPr lang="es-CO" sz="1200" dirty="0" err="1">
                <a:latin typeface="Trebuchet MS" panose="020B0603020202020204" pitchFamily="34" charset="0"/>
              </a:rPr>
              <a:t>Inforamtion</a:t>
            </a:r>
            <a:r>
              <a:rPr lang="es-CO" sz="1200" dirty="0">
                <a:latin typeface="Trebuchet MS" panose="020B0603020202020204" pitchFamily="34" charset="0"/>
              </a:rPr>
              <a:t> </a:t>
            </a:r>
            <a:r>
              <a:rPr lang="es-CO" sz="1200" dirty="0" err="1">
                <a:latin typeface="Trebuchet MS" panose="020B0603020202020204" pitchFamily="34" charset="0"/>
              </a:rPr>
              <a:t>Systems</a:t>
            </a:r>
            <a:r>
              <a:rPr lang="es-CO" sz="1200" dirty="0">
                <a:latin typeface="Trebuchet MS" panose="020B0603020202020204" pitchFamily="34" charset="0"/>
              </a:rPr>
              <a:t> A </a:t>
            </a:r>
            <a:r>
              <a:rPr lang="es-CO" sz="1200" dirty="0" err="1">
                <a:latin typeface="Trebuchet MS" panose="020B0603020202020204" pitchFamily="34" charset="0"/>
              </a:rPr>
              <a:t>Practical</a:t>
            </a:r>
            <a:r>
              <a:rPr lang="es-CO" sz="1200" dirty="0">
                <a:latin typeface="Trebuchet MS" panose="020B0603020202020204" pitchFamily="34" charset="0"/>
              </a:rPr>
              <a:t> Primer 2019</a:t>
            </a:r>
          </a:p>
        </p:txBody>
      </p:sp>
      <p:pic>
        <p:nvPicPr>
          <p:cNvPr id="2050" name="Picture 2">
            <a:extLst>
              <a:ext uri="{FF2B5EF4-FFF2-40B4-BE49-F238E27FC236}">
                <a16:creationId xmlns:a16="http://schemas.microsoft.com/office/drawing/2014/main" id="{8B2B750E-76CF-4A58-B81E-C2211D6E3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0275" y="172730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A7D237-FC11-49BD-8278-59155E703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0275" y="416549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A1E3692-EF49-4CC6-A0CD-B946FCF95E6F}"/>
              </a:ext>
            </a:extLst>
          </p:cNvPr>
          <p:cNvPicPr>
            <a:picLocks noChangeAspect="1"/>
          </p:cNvPicPr>
          <p:nvPr/>
        </p:nvPicPr>
        <p:blipFill rotWithShape="1">
          <a:blip r:embed="rId5"/>
          <a:srcRect t="39500" b="39500"/>
          <a:stretch/>
        </p:blipFill>
        <p:spPr>
          <a:xfrm>
            <a:off x="9820275" y="583243"/>
            <a:ext cx="1905000" cy="400050"/>
          </a:xfrm>
          <a:prstGeom prst="rect">
            <a:avLst/>
          </a:prstGeom>
        </p:spPr>
      </p:pic>
      <p:sp>
        <p:nvSpPr>
          <p:cNvPr id="15" name="CuadroTexto 14">
            <a:extLst>
              <a:ext uri="{FF2B5EF4-FFF2-40B4-BE49-F238E27FC236}">
                <a16:creationId xmlns:a16="http://schemas.microsoft.com/office/drawing/2014/main" id="{BEDC8966-2CE9-4352-8C1F-677FB1C7A691}"/>
              </a:ext>
            </a:extLst>
          </p:cNvPr>
          <p:cNvSpPr txBox="1"/>
          <p:nvPr/>
        </p:nvSpPr>
        <p:spPr>
          <a:xfrm>
            <a:off x="9820275" y="1012385"/>
            <a:ext cx="1905000" cy="307777"/>
          </a:xfrm>
          <a:prstGeom prst="rect">
            <a:avLst/>
          </a:prstGeom>
          <a:noFill/>
        </p:spPr>
        <p:txBody>
          <a:bodyPr wrap="square">
            <a:spAutoFit/>
          </a:bodyPr>
          <a:lstStyle/>
          <a:p>
            <a:pPr algn="ctr"/>
            <a:r>
              <a:rPr lang="es-CO" sz="1400" dirty="0"/>
              <a:t>1D</a:t>
            </a:r>
            <a:endParaRPr lang="es-CO" dirty="0"/>
          </a:p>
        </p:txBody>
      </p:sp>
      <p:sp>
        <p:nvSpPr>
          <p:cNvPr id="11" name="CuadroTexto 10">
            <a:extLst>
              <a:ext uri="{FF2B5EF4-FFF2-40B4-BE49-F238E27FC236}">
                <a16:creationId xmlns:a16="http://schemas.microsoft.com/office/drawing/2014/main" id="{003E1BA0-BC08-4100-90C6-2C0FADD14FD3}"/>
              </a:ext>
            </a:extLst>
          </p:cNvPr>
          <p:cNvSpPr txBox="1"/>
          <p:nvPr/>
        </p:nvSpPr>
        <p:spPr>
          <a:xfrm>
            <a:off x="9820275" y="3745011"/>
            <a:ext cx="1905000" cy="307777"/>
          </a:xfrm>
          <a:prstGeom prst="rect">
            <a:avLst/>
          </a:prstGeom>
          <a:noFill/>
        </p:spPr>
        <p:txBody>
          <a:bodyPr wrap="square">
            <a:spAutoFit/>
          </a:bodyPr>
          <a:lstStyle/>
          <a:p>
            <a:pPr algn="ctr"/>
            <a:r>
              <a:rPr lang="es-CO" sz="1400" dirty="0"/>
              <a:t>2D Moore</a:t>
            </a:r>
            <a:endParaRPr lang="es-CO" dirty="0"/>
          </a:p>
        </p:txBody>
      </p:sp>
      <p:sp>
        <p:nvSpPr>
          <p:cNvPr id="12" name="CuadroTexto 11">
            <a:extLst>
              <a:ext uri="{FF2B5EF4-FFF2-40B4-BE49-F238E27FC236}">
                <a16:creationId xmlns:a16="http://schemas.microsoft.com/office/drawing/2014/main" id="{3C290052-4E2A-4B09-A887-A83C6DD36738}"/>
              </a:ext>
            </a:extLst>
          </p:cNvPr>
          <p:cNvSpPr txBox="1"/>
          <p:nvPr/>
        </p:nvSpPr>
        <p:spPr>
          <a:xfrm>
            <a:off x="9820275" y="6175906"/>
            <a:ext cx="1905000" cy="307777"/>
          </a:xfrm>
          <a:prstGeom prst="rect">
            <a:avLst/>
          </a:prstGeom>
          <a:noFill/>
        </p:spPr>
        <p:txBody>
          <a:bodyPr wrap="square">
            <a:spAutoFit/>
          </a:bodyPr>
          <a:lstStyle/>
          <a:p>
            <a:pPr algn="ctr"/>
            <a:r>
              <a:rPr lang="es-CO" sz="1400" dirty="0"/>
              <a:t>2D </a:t>
            </a:r>
            <a:r>
              <a:rPr lang="es-CO" sz="1400" dirty="0" err="1"/>
              <a:t>von</a:t>
            </a:r>
            <a:r>
              <a:rPr lang="es-CO" sz="1400" dirty="0"/>
              <a:t> Neuman</a:t>
            </a:r>
            <a:endParaRPr lang="es-CO" dirty="0"/>
          </a:p>
        </p:txBody>
      </p:sp>
      <p:sp>
        <p:nvSpPr>
          <p:cNvPr id="13" name="CuadroTexto 12">
            <a:extLst>
              <a:ext uri="{FF2B5EF4-FFF2-40B4-BE49-F238E27FC236}">
                <a16:creationId xmlns:a16="http://schemas.microsoft.com/office/drawing/2014/main" id="{E708580C-260D-4927-9222-904A7602D5B9}"/>
              </a:ext>
            </a:extLst>
          </p:cNvPr>
          <p:cNvSpPr txBox="1"/>
          <p:nvPr/>
        </p:nvSpPr>
        <p:spPr>
          <a:xfrm>
            <a:off x="8032830" y="6565612"/>
            <a:ext cx="4159170" cy="307777"/>
          </a:xfrm>
          <a:prstGeom prst="rect">
            <a:avLst/>
          </a:prstGeom>
          <a:noFill/>
        </p:spPr>
        <p:txBody>
          <a:bodyPr wrap="square">
            <a:spAutoFit/>
          </a:bodyPr>
          <a:lstStyle/>
          <a:p>
            <a:r>
              <a:rPr lang="es-CO" dirty="0"/>
              <a:t>https://en.wikipedia.org/wiki/Cellular_automaton</a:t>
            </a:r>
          </a:p>
        </p:txBody>
      </p:sp>
    </p:spTree>
    <p:extLst>
      <p:ext uri="{BB962C8B-B14F-4D97-AF65-F5344CB8AC3E}">
        <p14:creationId xmlns:p14="http://schemas.microsoft.com/office/powerpoint/2010/main" val="196401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El Mundo 2D </a:t>
            </a:r>
            <a:endParaRPr lang="es-CO" dirty="0"/>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8296072" cy="4584700"/>
              </a:xfrm>
            </p:spPr>
            <p:txBody>
              <a:bodyPr/>
              <a:lstStyle/>
              <a:p>
                <a:pPr marL="50800" indent="0" algn="just">
                  <a:buSzPct val="100000"/>
                  <a:buNone/>
                </a:pPr>
                <a:r>
                  <a:rPr lang="es-CO" sz="2400" b="1" dirty="0">
                    <a:solidFill>
                      <a:srgbClr val="468646"/>
                    </a:solidFill>
                  </a:rPr>
                  <a:t>Vecindarios:</a:t>
                </a:r>
                <a:r>
                  <a:rPr lang="es-CO" sz="2400" dirty="0">
                    <a:solidFill>
                      <a:srgbClr val="468646"/>
                    </a:solidFill>
                  </a:rPr>
                  <a:t> </a:t>
                </a:r>
                <a:r>
                  <a:rPr lang="es-CO" sz="2400" dirty="0"/>
                  <a:t>Los vecindarios de </a:t>
                </a:r>
                <a:r>
                  <a:rPr lang="es-CO" sz="2400" dirty="0" err="1"/>
                  <a:t>von</a:t>
                </a:r>
                <a:r>
                  <a:rPr lang="es-CO" sz="2400" dirty="0"/>
                  <a:t> Neumann y el vecindario de Moore son los dos principales. El primero, llamado así por el teórico autómata celular fundador, consiste en las cuatro células ortogonalmente adyacentes. El siguiente incluye el vecindario de </a:t>
                </a:r>
                <a:r>
                  <a:rPr lang="es-CO" sz="2400" dirty="0" err="1"/>
                  <a:t>von</a:t>
                </a:r>
                <a:r>
                  <a:rPr lang="es-CO" sz="2400" dirty="0"/>
                  <a:t> Neumann, así como las cuatro celdas diagonalmente adyacentes. </a:t>
                </a:r>
              </a:p>
              <a:p>
                <a:pPr marL="50800" indent="0" algn="just">
                  <a:buSzPct val="100000"/>
                  <a:buNone/>
                </a:pPr>
                <a:r>
                  <a:rPr lang="es-CO" sz="2400" dirty="0"/>
                  <a:t>Para una célula de este tipo y su vecindario de Moore, hay 512 (</a:t>
                </a:r>
                <a14:m>
                  <m:oMath xmlns:m="http://schemas.openxmlformats.org/officeDocument/2006/math">
                    <m:sSup>
                      <m:sSupPr>
                        <m:ctrlPr>
                          <a:rPr lang="es-CO" sz="2400" i="1" dirty="0" smtClean="0">
                            <a:latin typeface="Cambria Math" panose="02040503050406030204" pitchFamily="18" charset="0"/>
                          </a:rPr>
                        </m:ctrlPr>
                      </m:sSupPr>
                      <m:e>
                        <m:r>
                          <a:rPr lang="es-CO" sz="2400" i="1" dirty="0" smtClean="0">
                            <a:latin typeface="Cambria Math" panose="02040503050406030204" pitchFamily="18" charset="0"/>
                          </a:rPr>
                          <m:t>2</m:t>
                        </m:r>
                      </m:e>
                      <m:sup>
                        <m:r>
                          <a:rPr lang="es-MX" sz="2400" b="0" i="1" dirty="0" smtClean="0">
                            <a:latin typeface="Cambria Math" panose="02040503050406030204" pitchFamily="18" charset="0"/>
                          </a:rPr>
                          <m:t>9</m:t>
                        </m:r>
                      </m:sup>
                    </m:sSup>
                  </m:oMath>
                </a14:m>
                <a:r>
                  <a:rPr lang="es-CO" sz="2400" dirty="0"/>
                  <a:t>) patrones posibles (8bits). Para cada uno de los 512 patrones posibles, la tabla de reglas indicaría si la celda central será negra o blanca en el siguiente intervalo de tiempo.
</a:t>
                </a:r>
              </a:p>
            </p:txBody>
          </p:sp>
        </mc:Choice>
        <mc:Fallback xmlns="">
          <p:sp>
            <p:nvSpPr>
              <p:cNvPr id="3" name="Marcador de texto 2">
                <a:extLst>
                  <a:ext uri="{FF2B5EF4-FFF2-40B4-BE49-F238E27FC236}">
                    <a16:creationId xmlns:a16="http://schemas.microsoft.com/office/drawing/2014/main" id="{3A3F58D2-8404-4976-B6CA-BEBD529CE2D2}"/>
                  </a:ext>
                </a:extLst>
              </p:cNvPr>
              <p:cNvSpPr>
                <a:spLocks noGrp="1" noRot="1" noChangeAspect="1" noMove="1" noResize="1" noEditPoints="1" noAdjustHandles="1" noChangeArrowheads="1" noChangeShapeType="1" noTextEdit="1"/>
              </p:cNvSpPr>
              <p:nvPr>
                <p:ph type="body" idx="1"/>
              </p:nvPr>
            </p:nvSpPr>
            <p:spPr>
              <a:xfrm>
                <a:off x="838200" y="1825625"/>
                <a:ext cx="8296072" cy="4584700"/>
              </a:xfrm>
              <a:blipFill>
                <a:blip r:embed="rId3"/>
                <a:stretch>
                  <a:fillRect l="-588" r="-1176"/>
                </a:stretch>
              </a:blipFill>
            </p:spPr>
            <p:txBody>
              <a:bodyPr/>
              <a:lstStyle/>
              <a:p>
                <a:r>
                  <a:rPr lang="es-CO">
                    <a:noFill/>
                  </a:rPr>
                  <a:t> </a:t>
                </a:r>
              </a:p>
            </p:txBody>
          </p:sp>
        </mc:Fallback>
      </mc:AlternateContent>
      <p:sp>
        <p:nvSpPr>
          <p:cNvPr id="5" name="CuadroTexto 4">
            <a:extLst>
              <a:ext uri="{FF2B5EF4-FFF2-40B4-BE49-F238E27FC236}">
                <a16:creationId xmlns:a16="http://schemas.microsoft.com/office/drawing/2014/main" id="{E35C0EA9-2B67-4AA9-BA5B-4E200073D697}"/>
              </a:ext>
            </a:extLst>
          </p:cNvPr>
          <p:cNvSpPr txBox="1"/>
          <p:nvPr/>
        </p:nvSpPr>
        <p:spPr>
          <a:xfrm>
            <a:off x="0" y="6596390"/>
            <a:ext cx="12192000" cy="276999"/>
          </a:xfrm>
          <a:prstGeom prst="rect">
            <a:avLst/>
          </a:prstGeom>
          <a:noFill/>
        </p:spPr>
        <p:txBody>
          <a:bodyPr wrap="square">
            <a:spAutoFit/>
          </a:bodyPr>
          <a:lstStyle/>
          <a:p>
            <a:r>
              <a:rPr lang="es-CO" sz="1200" dirty="0" err="1">
                <a:latin typeface="Trebuchet MS" panose="020B0603020202020204" pitchFamily="34" charset="0"/>
              </a:rPr>
              <a:t>Crooks</a:t>
            </a:r>
            <a:r>
              <a:rPr lang="es-CO" sz="1200" dirty="0">
                <a:latin typeface="Trebuchet MS" panose="020B0603020202020204" pitchFamily="34" charset="0"/>
              </a:rPr>
              <a:t>, A. et al </a:t>
            </a:r>
            <a:r>
              <a:rPr lang="es-CO" sz="1200" dirty="0" err="1">
                <a:latin typeface="Trebuchet MS" panose="020B0603020202020204" pitchFamily="34" charset="0"/>
              </a:rPr>
              <a:t>Agent-Based</a:t>
            </a:r>
            <a:r>
              <a:rPr lang="es-CO" sz="1200" dirty="0">
                <a:latin typeface="Trebuchet MS" panose="020B0603020202020204" pitchFamily="34" charset="0"/>
              </a:rPr>
              <a:t> </a:t>
            </a:r>
            <a:r>
              <a:rPr lang="es-CO" sz="1200" dirty="0" err="1">
                <a:latin typeface="Trebuchet MS" panose="020B0603020202020204" pitchFamily="34" charset="0"/>
              </a:rPr>
              <a:t>Modelling</a:t>
            </a:r>
            <a:r>
              <a:rPr lang="es-CO" sz="1200" dirty="0">
                <a:latin typeface="Trebuchet MS" panose="020B0603020202020204" pitchFamily="34" charset="0"/>
              </a:rPr>
              <a:t> &amp; </a:t>
            </a:r>
            <a:r>
              <a:rPr lang="es-CO" sz="1200" dirty="0" err="1">
                <a:latin typeface="Trebuchet MS" panose="020B0603020202020204" pitchFamily="34" charset="0"/>
              </a:rPr>
              <a:t>Geographical</a:t>
            </a:r>
            <a:r>
              <a:rPr lang="es-CO" sz="1200" dirty="0">
                <a:latin typeface="Trebuchet MS" panose="020B0603020202020204" pitchFamily="34" charset="0"/>
              </a:rPr>
              <a:t> </a:t>
            </a:r>
            <a:r>
              <a:rPr lang="es-CO" sz="1200" dirty="0" err="1">
                <a:latin typeface="Trebuchet MS" panose="020B0603020202020204" pitchFamily="34" charset="0"/>
              </a:rPr>
              <a:t>Inforamtion</a:t>
            </a:r>
            <a:r>
              <a:rPr lang="es-CO" sz="1200" dirty="0">
                <a:latin typeface="Trebuchet MS" panose="020B0603020202020204" pitchFamily="34" charset="0"/>
              </a:rPr>
              <a:t> </a:t>
            </a:r>
            <a:r>
              <a:rPr lang="es-CO" sz="1200" dirty="0" err="1">
                <a:latin typeface="Trebuchet MS" panose="020B0603020202020204" pitchFamily="34" charset="0"/>
              </a:rPr>
              <a:t>Systems</a:t>
            </a:r>
            <a:r>
              <a:rPr lang="es-CO" sz="1200" dirty="0">
                <a:latin typeface="Trebuchet MS" panose="020B0603020202020204" pitchFamily="34" charset="0"/>
              </a:rPr>
              <a:t> A </a:t>
            </a:r>
            <a:r>
              <a:rPr lang="es-CO" sz="1200" dirty="0" err="1">
                <a:latin typeface="Trebuchet MS" panose="020B0603020202020204" pitchFamily="34" charset="0"/>
              </a:rPr>
              <a:t>Practical</a:t>
            </a:r>
            <a:r>
              <a:rPr lang="es-CO" sz="1200" dirty="0">
                <a:latin typeface="Trebuchet MS" panose="020B0603020202020204" pitchFamily="34" charset="0"/>
              </a:rPr>
              <a:t> Primer 2019</a:t>
            </a:r>
          </a:p>
        </p:txBody>
      </p:sp>
      <p:pic>
        <p:nvPicPr>
          <p:cNvPr id="2050" name="Picture 2">
            <a:extLst>
              <a:ext uri="{FF2B5EF4-FFF2-40B4-BE49-F238E27FC236}">
                <a16:creationId xmlns:a16="http://schemas.microsoft.com/office/drawing/2014/main" id="{8B2B750E-76CF-4A58-B81E-C2211D6E3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0275" y="172730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A7D237-FC11-49BD-8278-59155E7032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0275" y="416549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A1E3692-EF49-4CC6-A0CD-B946FCF95E6F}"/>
              </a:ext>
            </a:extLst>
          </p:cNvPr>
          <p:cNvPicPr>
            <a:picLocks noChangeAspect="1"/>
          </p:cNvPicPr>
          <p:nvPr/>
        </p:nvPicPr>
        <p:blipFill rotWithShape="1">
          <a:blip r:embed="rId6"/>
          <a:srcRect t="39500" b="39500"/>
          <a:stretch/>
        </p:blipFill>
        <p:spPr>
          <a:xfrm>
            <a:off x="9820275" y="583243"/>
            <a:ext cx="1905000" cy="400050"/>
          </a:xfrm>
          <a:prstGeom prst="rect">
            <a:avLst/>
          </a:prstGeom>
        </p:spPr>
      </p:pic>
      <p:sp>
        <p:nvSpPr>
          <p:cNvPr id="15" name="CuadroTexto 14">
            <a:extLst>
              <a:ext uri="{FF2B5EF4-FFF2-40B4-BE49-F238E27FC236}">
                <a16:creationId xmlns:a16="http://schemas.microsoft.com/office/drawing/2014/main" id="{BEDC8966-2CE9-4352-8C1F-677FB1C7A691}"/>
              </a:ext>
            </a:extLst>
          </p:cNvPr>
          <p:cNvSpPr txBox="1"/>
          <p:nvPr/>
        </p:nvSpPr>
        <p:spPr>
          <a:xfrm>
            <a:off x="9820275" y="1012385"/>
            <a:ext cx="1905000" cy="307777"/>
          </a:xfrm>
          <a:prstGeom prst="rect">
            <a:avLst/>
          </a:prstGeom>
          <a:noFill/>
        </p:spPr>
        <p:txBody>
          <a:bodyPr wrap="square">
            <a:spAutoFit/>
          </a:bodyPr>
          <a:lstStyle/>
          <a:p>
            <a:pPr algn="ctr"/>
            <a:r>
              <a:rPr lang="es-CO" sz="1400" dirty="0"/>
              <a:t>1D</a:t>
            </a:r>
            <a:endParaRPr lang="es-CO" dirty="0"/>
          </a:p>
        </p:txBody>
      </p:sp>
      <p:sp>
        <p:nvSpPr>
          <p:cNvPr id="11" name="CuadroTexto 10">
            <a:extLst>
              <a:ext uri="{FF2B5EF4-FFF2-40B4-BE49-F238E27FC236}">
                <a16:creationId xmlns:a16="http://schemas.microsoft.com/office/drawing/2014/main" id="{003E1BA0-BC08-4100-90C6-2C0FADD14FD3}"/>
              </a:ext>
            </a:extLst>
          </p:cNvPr>
          <p:cNvSpPr txBox="1"/>
          <p:nvPr/>
        </p:nvSpPr>
        <p:spPr>
          <a:xfrm>
            <a:off x="9820275" y="3745011"/>
            <a:ext cx="1905000" cy="307777"/>
          </a:xfrm>
          <a:prstGeom prst="rect">
            <a:avLst/>
          </a:prstGeom>
          <a:noFill/>
        </p:spPr>
        <p:txBody>
          <a:bodyPr wrap="square">
            <a:spAutoFit/>
          </a:bodyPr>
          <a:lstStyle/>
          <a:p>
            <a:pPr algn="ctr"/>
            <a:r>
              <a:rPr lang="es-CO" sz="1400" dirty="0"/>
              <a:t>2D Moore</a:t>
            </a:r>
            <a:endParaRPr lang="es-CO" dirty="0"/>
          </a:p>
        </p:txBody>
      </p:sp>
      <p:sp>
        <p:nvSpPr>
          <p:cNvPr id="12" name="CuadroTexto 11">
            <a:extLst>
              <a:ext uri="{FF2B5EF4-FFF2-40B4-BE49-F238E27FC236}">
                <a16:creationId xmlns:a16="http://schemas.microsoft.com/office/drawing/2014/main" id="{3C290052-4E2A-4B09-A887-A83C6DD36738}"/>
              </a:ext>
            </a:extLst>
          </p:cNvPr>
          <p:cNvSpPr txBox="1"/>
          <p:nvPr/>
        </p:nvSpPr>
        <p:spPr>
          <a:xfrm>
            <a:off x="9820275" y="6175906"/>
            <a:ext cx="1905000" cy="307777"/>
          </a:xfrm>
          <a:prstGeom prst="rect">
            <a:avLst/>
          </a:prstGeom>
          <a:noFill/>
        </p:spPr>
        <p:txBody>
          <a:bodyPr wrap="square">
            <a:spAutoFit/>
          </a:bodyPr>
          <a:lstStyle/>
          <a:p>
            <a:pPr algn="ctr"/>
            <a:r>
              <a:rPr lang="es-CO" sz="1400" dirty="0"/>
              <a:t>2D </a:t>
            </a:r>
            <a:r>
              <a:rPr lang="es-CO" sz="1400" dirty="0" err="1"/>
              <a:t>von</a:t>
            </a:r>
            <a:r>
              <a:rPr lang="es-CO" sz="1400" dirty="0"/>
              <a:t> Neuman</a:t>
            </a:r>
            <a:endParaRPr lang="es-CO" dirty="0"/>
          </a:p>
        </p:txBody>
      </p:sp>
      <p:sp>
        <p:nvSpPr>
          <p:cNvPr id="13" name="CuadroTexto 12">
            <a:extLst>
              <a:ext uri="{FF2B5EF4-FFF2-40B4-BE49-F238E27FC236}">
                <a16:creationId xmlns:a16="http://schemas.microsoft.com/office/drawing/2014/main" id="{73C6C9FA-BEE1-44EA-B8A9-B1161537BB87}"/>
              </a:ext>
            </a:extLst>
          </p:cNvPr>
          <p:cNvSpPr txBox="1"/>
          <p:nvPr/>
        </p:nvSpPr>
        <p:spPr>
          <a:xfrm>
            <a:off x="8032831" y="6523032"/>
            <a:ext cx="4159170" cy="307777"/>
          </a:xfrm>
          <a:prstGeom prst="rect">
            <a:avLst/>
          </a:prstGeom>
          <a:noFill/>
        </p:spPr>
        <p:txBody>
          <a:bodyPr wrap="square">
            <a:spAutoFit/>
          </a:bodyPr>
          <a:lstStyle/>
          <a:p>
            <a:r>
              <a:rPr lang="es-CO" dirty="0"/>
              <a:t>https://en.wikipedia.org/wiki/Cellular_automaton</a:t>
            </a:r>
          </a:p>
        </p:txBody>
      </p:sp>
    </p:spTree>
    <p:extLst>
      <p:ext uri="{BB962C8B-B14F-4D97-AF65-F5344CB8AC3E}">
        <p14:creationId xmlns:p14="http://schemas.microsoft.com/office/powerpoint/2010/main" val="389377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El Mundo 2D</a:t>
            </a:r>
            <a:br>
              <a:rPr lang="es-MX" dirty="0"/>
            </a:br>
            <a:r>
              <a:rPr lang="es-MX" dirty="0" err="1"/>
              <a:t>von</a:t>
            </a:r>
            <a:r>
              <a:rPr lang="es-MX" dirty="0"/>
              <a:t> Neuman </a:t>
            </a:r>
            <a:endParaRPr lang="es-CO" dirty="0"/>
          </a:p>
        </p:txBody>
      </p:sp>
      <p:sp>
        <p:nvSpPr>
          <p:cNvPr id="5" name="CuadroTexto 4">
            <a:extLst>
              <a:ext uri="{FF2B5EF4-FFF2-40B4-BE49-F238E27FC236}">
                <a16:creationId xmlns:a16="http://schemas.microsoft.com/office/drawing/2014/main" id="{E35C0EA9-2B67-4AA9-BA5B-4E200073D697}"/>
              </a:ext>
            </a:extLst>
          </p:cNvPr>
          <p:cNvSpPr txBox="1"/>
          <p:nvPr/>
        </p:nvSpPr>
        <p:spPr>
          <a:xfrm>
            <a:off x="0" y="6596390"/>
            <a:ext cx="12192000" cy="276999"/>
          </a:xfrm>
          <a:prstGeom prst="rect">
            <a:avLst/>
          </a:prstGeom>
          <a:noFill/>
        </p:spPr>
        <p:txBody>
          <a:bodyPr wrap="square">
            <a:spAutoFit/>
          </a:bodyPr>
          <a:lstStyle/>
          <a:p>
            <a:r>
              <a:rPr lang="es-CO" sz="1200" dirty="0" err="1">
                <a:latin typeface="Trebuchet MS" panose="020B0603020202020204" pitchFamily="34" charset="0"/>
              </a:rPr>
              <a:t>Crooks</a:t>
            </a:r>
            <a:r>
              <a:rPr lang="es-CO" sz="1200" dirty="0">
                <a:latin typeface="Trebuchet MS" panose="020B0603020202020204" pitchFamily="34" charset="0"/>
              </a:rPr>
              <a:t>, A. et al </a:t>
            </a:r>
            <a:r>
              <a:rPr lang="es-CO" sz="1200" dirty="0" err="1">
                <a:latin typeface="Trebuchet MS" panose="020B0603020202020204" pitchFamily="34" charset="0"/>
              </a:rPr>
              <a:t>Agent-Based</a:t>
            </a:r>
            <a:r>
              <a:rPr lang="es-CO" sz="1200" dirty="0">
                <a:latin typeface="Trebuchet MS" panose="020B0603020202020204" pitchFamily="34" charset="0"/>
              </a:rPr>
              <a:t> </a:t>
            </a:r>
            <a:r>
              <a:rPr lang="es-CO" sz="1200" dirty="0" err="1">
                <a:latin typeface="Trebuchet MS" panose="020B0603020202020204" pitchFamily="34" charset="0"/>
              </a:rPr>
              <a:t>Modelling</a:t>
            </a:r>
            <a:r>
              <a:rPr lang="es-CO" sz="1200" dirty="0">
                <a:latin typeface="Trebuchet MS" panose="020B0603020202020204" pitchFamily="34" charset="0"/>
              </a:rPr>
              <a:t> &amp; </a:t>
            </a:r>
            <a:r>
              <a:rPr lang="es-CO" sz="1200" dirty="0" err="1">
                <a:latin typeface="Trebuchet MS" panose="020B0603020202020204" pitchFamily="34" charset="0"/>
              </a:rPr>
              <a:t>Geographical</a:t>
            </a:r>
            <a:r>
              <a:rPr lang="es-CO" sz="1200" dirty="0">
                <a:latin typeface="Trebuchet MS" panose="020B0603020202020204" pitchFamily="34" charset="0"/>
              </a:rPr>
              <a:t> </a:t>
            </a:r>
            <a:r>
              <a:rPr lang="es-CO" sz="1200" dirty="0" err="1">
                <a:latin typeface="Trebuchet MS" panose="020B0603020202020204" pitchFamily="34" charset="0"/>
              </a:rPr>
              <a:t>Inforamtion</a:t>
            </a:r>
            <a:r>
              <a:rPr lang="es-CO" sz="1200" dirty="0">
                <a:latin typeface="Trebuchet MS" panose="020B0603020202020204" pitchFamily="34" charset="0"/>
              </a:rPr>
              <a:t> </a:t>
            </a:r>
            <a:r>
              <a:rPr lang="es-CO" sz="1200" dirty="0" err="1">
                <a:latin typeface="Trebuchet MS" panose="020B0603020202020204" pitchFamily="34" charset="0"/>
              </a:rPr>
              <a:t>Systems</a:t>
            </a:r>
            <a:r>
              <a:rPr lang="es-CO" sz="1200" dirty="0">
                <a:latin typeface="Trebuchet MS" panose="020B0603020202020204" pitchFamily="34" charset="0"/>
              </a:rPr>
              <a:t> A </a:t>
            </a:r>
            <a:r>
              <a:rPr lang="es-CO" sz="1200" dirty="0" err="1">
                <a:latin typeface="Trebuchet MS" panose="020B0603020202020204" pitchFamily="34" charset="0"/>
              </a:rPr>
              <a:t>Practical</a:t>
            </a:r>
            <a:r>
              <a:rPr lang="es-CO" sz="1200" dirty="0">
                <a:latin typeface="Trebuchet MS" panose="020B0603020202020204" pitchFamily="34" charset="0"/>
              </a:rPr>
              <a:t> Primer 2019</a:t>
            </a:r>
          </a:p>
        </p:txBody>
      </p:sp>
      <p:pic>
        <p:nvPicPr>
          <p:cNvPr id="2052" name="Picture 4">
            <a:extLst>
              <a:ext uri="{FF2B5EF4-FFF2-40B4-BE49-F238E27FC236}">
                <a16:creationId xmlns:a16="http://schemas.microsoft.com/office/drawing/2014/main" id="{47A7D237-FC11-49BD-8278-59155E703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0275" y="2733495"/>
            <a:ext cx="1905000" cy="190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a 7">
            <a:extLst>
              <a:ext uri="{FF2B5EF4-FFF2-40B4-BE49-F238E27FC236}">
                <a16:creationId xmlns:a16="http://schemas.microsoft.com/office/drawing/2014/main" id="{FBE7F7BD-8BB4-4F1E-B12B-6648D6155C81}"/>
              </a:ext>
            </a:extLst>
          </p:cNvPr>
          <p:cNvGraphicFramePr>
            <a:graphicFrameLocks noGrp="1"/>
          </p:cNvGraphicFramePr>
          <p:nvPr>
            <p:extLst>
              <p:ext uri="{D42A27DB-BD31-4B8C-83A1-F6EECF244321}">
                <p14:modId xmlns:p14="http://schemas.microsoft.com/office/powerpoint/2010/main" val="254865528"/>
              </p:ext>
            </p:extLst>
          </p:nvPr>
        </p:nvGraphicFramePr>
        <p:xfrm>
          <a:off x="259872" y="2242590"/>
          <a:ext cx="4293078" cy="1253271"/>
        </p:xfrm>
        <a:graphic>
          <a:graphicData uri="http://schemas.openxmlformats.org/drawingml/2006/table">
            <a:tbl>
              <a:tblPr/>
              <a:tblGrid>
                <a:gridCol w="1431026">
                  <a:extLst>
                    <a:ext uri="{9D8B030D-6E8A-4147-A177-3AD203B41FA5}">
                      <a16:colId xmlns:a16="http://schemas.microsoft.com/office/drawing/2014/main" val="1055143096"/>
                    </a:ext>
                  </a:extLst>
                </a:gridCol>
                <a:gridCol w="1431026">
                  <a:extLst>
                    <a:ext uri="{9D8B030D-6E8A-4147-A177-3AD203B41FA5}">
                      <a16:colId xmlns:a16="http://schemas.microsoft.com/office/drawing/2014/main" val="1121355850"/>
                    </a:ext>
                  </a:extLst>
                </a:gridCol>
                <a:gridCol w="1431026">
                  <a:extLst>
                    <a:ext uri="{9D8B030D-6E8A-4147-A177-3AD203B41FA5}">
                      <a16:colId xmlns:a16="http://schemas.microsoft.com/office/drawing/2014/main" val="2486638315"/>
                    </a:ext>
                  </a:extLst>
                </a:gridCol>
              </a:tblGrid>
              <a:tr h="417757">
                <a:tc>
                  <a:txBody>
                    <a:bodyPr/>
                    <a:lstStyle/>
                    <a:p>
                      <a:pPr algn="ctr" fontAlgn="ctr"/>
                      <a:r>
                        <a:rPr lang="es-CO" sz="1600" b="1" i="0" u="none" strike="sngStrike" dirty="0">
                          <a:solidFill>
                            <a:srgbClr val="000000"/>
                          </a:solidFill>
                          <a:effectLst/>
                          <a:latin typeface="Calibri" panose="020F0502020204030204" pitchFamily="34" charset="0"/>
                        </a:rPr>
                        <a:t>Noroccidente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Norte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sngStrike" dirty="0">
                          <a:solidFill>
                            <a:srgbClr val="000000"/>
                          </a:solidFill>
                          <a:effectLst/>
                          <a:latin typeface="Calibri" panose="020F0502020204030204" pitchFamily="34" charset="0"/>
                        </a:rPr>
                        <a:t>Nororiente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21620"/>
                  </a:ext>
                </a:extLst>
              </a:tr>
              <a:tr h="417757">
                <a:tc>
                  <a:txBody>
                    <a:bodyPr/>
                    <a:lstStyle/>
                    <a:p>
                      <a:pPr algn="ctr" fontAlgn="ctr"/>
                      <a:r>
                        <a:rPr lang="es-CO" sz="1600" b="1" i="0" u="none" strike="noStrike">
                          <a:solidFill>
                            <a:srgbClr val="000000"/>
                          </a:solidFill>
                          <a:effectLst/>
                          <a:latin typeface="Calibri" panose="020F0502020204030204" pitchFamily="34" charset="0"/>
                        </a:rPr>
                        <a:t>Occidente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Centro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Oriente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5715749"/>
                  </a:ext>
                </a:extLst>
              </a:tr>
              <a:tr h="417757">
                <a:tc>
                  <a:txBody>
                    <a:bodyPr/>
                    <a:lstStyle/>
                    <a:p>
                      <a:pPr algn="ctr" fontAlgn="ctr"/>
                      <a:r>
                        <a:rPr lang="es-CO" sz="1600" b="1" i="0" u="none" strike="sngStrike" dirty="0">
                          <a:solidFill>
                            <a:srgbClr val="000000"/>
                          </a:solidFill>
                          <a:effectLst/>
                          <a:latin typeface="Calibri" panose="020F0502020204030204" pitchFamily="34" charset="0"/>
                        </a:rPr>
                        <a:t>Suroccidente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Sur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sngStrike" dirty="0">
                          <a:solidFill>
                            <a:srgbClr val="000000"/>
                          </a:solidFill>
                          <a:effectLst/>
                          <a:latin typeface="Calibri" panose="020F0502020204030204" pitchFamily="34" charset="0"/>
                        </a:rPr>
                        <a:t>Suroriente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421029"/>
                  </a:ext>
                </a:extLst>
              </a:tr>
            </a:tbl>
          </a:graphicData>
        </a:graphic>
      </p:graphicFrame>
      <p:graphicFrame>
        <p:nvGraphicFramePr>
          <p:cNvPr id="9" name="Tabla 8">
            <a:extLst>
              <a:ext uri="{FF2B5EF4-FFF2-40B4-BE49-F238E27FC236}">
                <a16:creationId xmlns:a16="http://schemas.microsoft.com/office/drawing/2014/main" id="{B4199E4C-E7A5-4E4A-92C2-E8B1B5122667}"/>
              </a:ext>
            </a:extLst>
          </p:cNvPr>
          <p:cNvGraphicFramePr>
            <a:graphicFrameLocks noGrp="1"/>
          </p:cNvGraphicFramePr>
          <p:nvPr>
            <p:extLst>
              <p:ext uri="{D42A27DB-BD31-4B8C-83A1-F6EECF244321}">
                <p14:modId xmlns:p14="http://schemas.microsoft.com/office/powerpoint/2010/main" val="124503968"/>
              </p:ext>
            </p:extLst>
          </p:nvPr>
        </p:nvGraphicFramePr>
        <p:xfrm>
          <a:off x="4741486" y="2241136"/>
          <a:ext cx="4293078" cy="1253271"/>
        </p:xfrm>
        <a:graphic>
          <a:graphicData uri="http://schemas.openxmlformats.org/drawingml/2006/table">
            <a:tbl>
              <a:tblPr/>
              <a:tblGrid>
                <a:gridCol w="1431026">
                  <a:extLst>
                    <a:ext uri="{9D8B030D-6E8A-4147-A177-3AD203B41FA5}">
                      <a16:colId xmlns:a16="http://schemas.microsoft.com/office/drawing/2014/main" val="4056611976"/>
                    </a:ext>
                  </a:extLst>
                </a:gridCol>
                <a:gridCol w="1431026">
                  <a:extLst>
                    <a:ext uri="{9D8B030D-6E8A-4147-A177-3AD203B41FA5}">
                      <a16:colId xmlns:a16="http://schemas.microsoft.com/office/drawing/2014/main" val="2635999611"/>
                    </a:ext>
                  </a:extLst>
                </a:gridCol>
                <a:gridCol w="1431026">
                  <a:extLst>
                    <a:ext uri="{9D8B030D-6E8A-4147-A177-3AD203B41FA5}">
                      <a16:colId xmlns:a16="http://schemas.microsoft.com/office/drawing/2014/main" val="3155799633"/>
                    </a:ext>
                  </a:extLst>
                </a:gridCol>
              </a:tblGrid>
              <a:tr h="417757">
                <a:tc>
                  <a:txBody>
                    <a:bodyPr/>
                    <a:lstStyle/>
                    <a:p>
                      <a:pPr algn="ctr" fontAlgn="ctr"/>
                      <a:r>
                        <a:rPr lang="es-CO" sz="1800" b="1" i="0" u="none" strike="sngStrike" dirty="0">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1" i="0" u="none" strike="noStrike" dirty="0">
                          <a:solidFill>
                            <a:srgbClr val="000000"/>
                          </a:solidFill>
                          <a:effectLst/>
                          <a:latin typeface="Calibri" panose="020F0502020204030204" pitchFamily="34"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1" i="0" u="none" strike="sngStrike" dirty="0">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833999"/>
                  </a:ext>
                </a:extLst>
              </a:tr>
              <a:tr h="417757">
                <a:tc>
                  <a:txBody>
                    <a:bodyPr/>
                    <a:lstStyle/>
                    <a:p>
                      <a:pPr algn="ctr" fontAlgn="ctr"/>
                      <a:r>
                        <a:rPr lang="es-CO" sz="1800" b="1" i="0" u="none" strike="noStrike" dirty="0">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1" i="0" u="none" strike="noStrike" dirty="0">
                          <a:solidFill>
                            <a:srgbClr val="000000"/>
                          </a:solidFill>
                          <a:effectLst/>
                          <a:latin typeface="Calibri" panose="020F0502020204030204" pitchFamily="34" charset="0"/>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1" i="0" u="none" strike="noStrike" dirty="0">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45515"/>
                  </a:ext>
                </a:extLst>
              </a:tr>
              <a:tr h="417757">
                <a:tc>
                  <a:txBody>
                    <a:bodyPr/>
                    <a:lstStyle/>
                    <a:p>
                      <a:pPr algn="ctr" fontAlgn="ctr"/>
                      <a:r>
                        <a:rPr lang="es-CO" sz="1800" b="1" i="0" u="none" strike="sngStrike" dirty="0">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1" i="0" u="none" strike="noStrike" dirty="0">
                          <a:solidFill>
                            <a:srgbClr val="000000"/>
                          </a:solidFill>
                          <a:effectLst/>
                          <a:latin typeface="Calibri" panose="020F0502020204030204" pitchFamily="34"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800" b="1" i="0" u="none" strike="sngStrike" dirty="0">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2977929"/>
                  </a:ext>
                </a:extLst>
              </a:tr>
            </a:tbl>
          </a:graphicData>
        </a:graphic>
      </p:graphicFrame>
      <p:graphicFrame>
        <p:nvGraphicFramePr>
          <p:cNvPr id="11" name="Tabla 10">
            <a:extLst>
              <a:ext uri="{FF2B5EF4-FFF2-40B4-BE49-F238E27FC236}">
                <a16:creationId xmlns:a16="http://schemas.microsoft.com/office/drawing/2014/main" id="{9EEC970F-377C-45C6-9AE6-8DFBB3F66D99}"/>
              </a:ext>
            </a:extLst>
          </p:cNvPr>
          <p:cNvGraphicFramePr>
            <a:graphicFrameLocks noGrp="1"/>
          </p:cNvGraphicFramePr>
          <p:nvPr>
            <p:extLst>
              <p:ext uri="{D42A27DB-BD31-4B8C-83A1-F6EECF244321}">
                <p14:modId xmlns:p14="http://schemas.microsoft.com/office/powerpoint/2010/main" val="531047572"/>
              </p:ext>
            </p:extLst>
          </p:nvPr>
        </p:nvGraphicFramePr>
        <p:xfrm>
          <a:off x="259871" y="3803969"/>
          <a:ext cx="4293078" cy="1520691"/>
        </p:xfrm>
        <a:graphic>
          <a:graphicData uri="http://schemas.openxmlformats.org/drawingml/2006/table">
            <a:tbl>
              <a:tblPr/>
              <a:tblGrid>
                <a:gridCol w="1431026">
                  <a:extLst>
                    <a:ext uri="{9D8B030D-6E8A-4147-A177-3AD203B41FA5}">
                      <a16:colId xmlns:a16="http://schemas.microsoft.com/office/drawing/2014/main" val="2008416809"/>
                    </a:ext>
                  </a:extLst>
                </a:gridCol>
                <a:gridCol w="1431026">
                  <a:extLst>
                    <a:ext uri="{9D8B030D-6E8A-4147-A177-3AD203B41FA5}">
                      <a16:colId xmlns:a16="http://schemas.microsoft.com/office/drawing/2014/main" val="119392783"/>
                    </a:ext>
                  </a:extLst>
                </a:gridCol>
                <a:gridCol w="1431026">
                  <a:extLst>
                    <a:ext uri="{9D8B030D-6E8A-4147-A177-3AD203B41FA5}">
                      <a16:colId xmlns:a16="http://schemas.microsoft.com/office/drawing/2014/main" val="3579200045"/>
                    </a:ext>
                  </a:extLst>
                </a:gridCol>
              </a:tblGrid>
              <a:tr h="506897">
                <a:tc>
                  <a:txBody>
                    <a:bodyPr/>
                    <a:lstStyle/>
                    <a:p>
                      <a:pPr algn="ctr" fontAlgn="ctr"/>
                      <a:endParaRPr lang="es-CO" sz="2000" b="1" i="0" u="none" strike="noStrike" dirty="0">
                        <a:solidFill>
                          <a:schemeClr val="bg2">
                            <a:lumMod val="75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2000" b="1" i="0" u="none" strike="noStrike" dirty="0">
                        <a:solidFill>
                          <a:schemeClr val="bg2">
                            <a:lumMod val="75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285973"/>
                  </a:ext>
                </a:extLst>
              </a:tr>
              <a:tr h="506897">
                <a:tc>
                  <a:txBody>
                    <a:bodyPr/>
                    <a:lstStyle/>
                    <a:p>
                      <a:pPr algn="ctr" fontAlgn="ctr"/>
                      <a:r>
                        <a:rPr lang="es-CO" sz="2000" b="1" i="0" u="none" strike="noStrike" dirty="0">
                          <a:solidFill>
                            <a:schemeClr val="bg2">
                              <a:lumMod val="75000"/>
                            </a:schemeClr>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382198"/>
                  </a:ext>
                </a:extLst>
              </a:tr>
              <a:tr h="506897">
                <a:tc>
                  <a:txBody>
                    <a:bodyPr/>
                    <a:lstStyle/>
                    <a:p>
                      <a:pPr algn="ctr" fontAlgn="ctr"/>
                      <a:endParaRPr lang="es-CO" sz="2000" b="1" i="0" u="none" strike="noStrike" dirty="0">
                        <a:solidFill>
                          <a:schemeClr val="bg2">
                            <a:lumMod val="75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2000" b="1" i="0" u="none" strike="noStrike" dirty="0">
                        <a:solidFill>
                          <a:schemeClr val="bg2">
                            <a:lumMod val="75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091889"/>
                  </a:ext>
                </a:extLst>
              </a:tr>
            </a:tbl>
          </a:graphicData>
        </a:graphic>
      </p:graphicFrame>
      <p:graphicFrame>
        <p:nvGraphicFramePr>
          <p:cNvPr id="13" name="Tabla 12">
            <a:extLst>
              <a:ext uri="{FF2B5EF4-FFF2-40B4-BE49-F238E27FC236}">
                <a16:creationId xmlns:a16="http://schemas.microsoft.com/office/drawing/2014/main" id="{786E699E-EBB3-4AE5-BE15-929D2A34DADC}"/>
              </a:ext>
            </a:extLst>
          </p:cNvPr>
          <p:cNvGraphicFramePr>
            <a:graphicFrameLocks noGrp="1"/>
          </p:cNvGraphicFramePr>
          <p:nvPr>
            <p:extLst>
              <p:ext uri="{D42A27DB-BD31-4B8C-83A1-F6EECF244321}">
                <p14:modId xmlns:p14="http://schemas.microsoft.com/office/powerpoint/2010/main" val="3145737188"/>
              </p:ext>
            </p:extLst>
          </p:nvPr>
        </p:nvGraphicFramePr>
        <p:xfrm>
          <a:off x="4741486" y="3803968"/>
          <a:ext cx="4293078" cy="1520691"/>
        </p:xfrm>
        <a:graphic>
          <a:graphicData uri="http://schemas.openxmlformats.org/drawingml/2006/table">
            <a:tbl>
              <a:tblPr/>
              <a:tblGrid>
                <a:gridCol w="1431026">
                  <a:extLst>
                    <a:ext uri="{9D8B030D-6E8A-4147-A177-3AD203B41FA5}">
                      <a16:colId xmlns:a16="http://schemas.microsoft.com/office/drawing/2014/main" val="2008416809"/>
                    </a:ext>
                  </a:extLst>
                </a:gridCol>
                <a:gridCol w="1431026">
                  <a:extLst>
                    <a:ext uri="{9D8B030D-6E8A-4147-A177-3AD203B41FA5}">
                      <a16:colId xmlns:a16="http://schemas.microsoft.com/office/drawing/2014/main" val="119392783"/>
                    </a:ext>
                  </a:extLst>
                </a:gridCol>
                <a:gridCol w="1431026">
                  <a:extLst>
                    <a:ext uri="{9D8B030D-6E8A-4147-A177-3AD203B41FA5}">
                      <a16:colId xmlns:a16="http://schemas.microsoft.com/office/drawing/2014/main" val="3579200045"/>
                    </a:ext>
                  </a:extLst>
                </a:gridCol>
              </a:tblGrid>
              <a:tr h="506897">
                <a:tc>
                  <a:txBody>
                    <a:bodyPr/>
                    <a:lstStyle/>
                    <a:p>
                      <a:pPr algn="ctr" fontAlgn="ctr"/>
                      <a:endParaRPr lang="es-CO" sz="2000" b="1" i="0" u="none" strike="noStrike" dirty="0">
                        <a:solidFill>
                          <a:schemeClr val="bg2">
                            <a:lumMod val="75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2000" b="1" i="0" u="none" strike="noStrike" dirty="0">
                        <a:solidFill>
                          <a:schemeClr val="bg2">
                            <a:lumMod val="75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285973"/>
                  </a:ext>
                </a:extLst>
              </a:tr>
              <a:tr h="506897">
                <a:tc>
                  <a:txBody>
                    <a:bodyPr/>
                    <a:lstStyle/>
                    <a:p>
                      <a:pPr algn="ctr" fontAlgn="ctr"/>
                      <a:r>
                        <a:rPr lang="es-CO" sz="2000" b="1" i="0" u="none" strike="noStrike" dirty="0">
                          <a:solidFill>
                            <a:schemeClr val="bg2">
                              <a:lumMod val="75000"/>
                            </a:schemeClr>
                          </a:solidFill>
                          <a:effectLst/>
                          <a:latin typeface="Calibri" panose="020F0502020204030204" pitchFamily="34" charset="0"/>
                        </a:rPr>
                        <a:t>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382198"/>
                  </a:ext>
                </a:extLst>
              </a:tr>
              <a:tr h="506897">
                <a:tc>
                  <a:txBody>
                    <a:bodyPr/>
                    <a:lstStyle/>
                    <a:p>
                      <a:pPr algn="ctr" fontAlgn="ctr"/>
                      <a:endParaRPr lang="es-CO" sz="2000" b="1" i="0" u="none" strike="noStrike" dirty="0">
                        <a:solidFill>
                          <a:schemeClr val="bg2">
                            <a:lumMod val="75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2000" b="1" i="0" u="none" strike="noStrike" dirty="0">
                        <a:solidFill>
                          <a:schemeClr val="bg2">
                            <a:lumMod val="75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091889"/>
                  </a:ext>
                </a:extLst>
              </a:tr>
            </a:tbl>
          </a:graphicData>
        </a:graphic>
      </p:graphicFrame>
      <p:sp>
        <p:nvSpPr>
          <p:cNvPr id="10" name="CuadroTexto 9">
            <a:extLst>
              <a:ext uri="{FF2B5EF4-FFF2-40B4-BE49-F238E27FC236}">
                <a16:creationId xmlns:a16="http://schemas.microsoft.com/office/drawing/2014/main" id="{5391CA7B-CB61-46F0-B073-27A5D7E86698}"/>
              </a:ext>
            </a:extLst>
          </p:cNvPr>
          <p:cNvSpPr txBox="1"/>
          <p:nvPr/>
        </p:nvSpPr>
        <p:spPr>
          <a:xfrm>
            <a:off x="8032830" y="6565612"/>
            <a:ext cx="4159170" cy="307777"/>
          </a:xfrm>
          <a:prstGeom prst="rect">
            <a:avLst/>
          </a:prstGeom>
          <a:noFill/>
        </p:spPr>
        <p:txBody>
          <a:bodyPr wrap="square">
            <a:spAutoFit/>
          </a:bodyPr>
          <a:lstStyle/>
          <a:p>
            <a:r>
              <a:rPr lang="es-CO" dirty="0"/>
              <a:t>https://en.wikipedia.org/wiki/Cellular_automaton</a:t>
            </a:r>
          </a:p>
        </p:txBody>
      </p:sp>
    </p:spTree>
    <p:extLst>
      <p:ext uri="{BB962C8B-B14F-4D97-AF65-F5344CB8AC3E}">
        <p14:creationId xmlns:p14="http://schemas.microsoft.com/office/powerpoint/2010/main" val="3613214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El Mundo 2D</a:t>
            </a:r>
            <a:br>
              <a:rPr lang="es-MX" dirty="0"/>
            </a:br>
            <a:r>
              <a:rPr lang="es-MX" dirty="0"/>
              <a:t>Moore </a:t>
            </a:r>
            <a:endParaRPr lang="es-CO" dirty="0"/>
          </a:p>
        </p:txBody>
      </p:sp>
      <p:sp>
        <p:nvSpPr>
          <p:cNvPr id="5" name="CuadroTexto 4">
            <a:extLst>
              <a:ext uri="{FF2B5EF4-FFF2-40B4-BE49-F238E27FC236}">
                <a16:creationId xmlns:a16="http://schemas.microsoft.com/office/drawing/2014/main" id="{E35C0EA9-2B67-4AA9-BA5B-4E200073D697}"/>
              </a:ext>
            </a:extLst>
          </p:cNvPr>
          <p:cNvSpPr txBox="1"/>
          <p:nvPr/>
        </p:nvSpPr>
        <p:spPr>
          <a:xfrm>
            <a:off x="0" y="6596390"/>
            <a:ext cx="12192000" cy="276999"/>
          </a:xfrm>
          <a:prstGeom prst="rect">
            <a:avLst/>
          </a:prstGeom>
          <a:noFill/>
        </p:spPr>
        <p:txBody>
          <a:bodyPr wrap="square">
            <a:spAutoFit/>
          </a:bodyPr>
          <a:lstStyle/>
          <a:p>
            <a:r>
              <a:rPr lang="es-CO" sz="1200" dirty="0" err="1">
                <a:latin typeface="Trebuchet MS" panose="020B0603020202020204" pitchFamily="34" charset="0"/>
              </a:rPr>
              <a:t>Crooks</a:t>
            </a:r>
            <a:r>
              <a:rPr lang="es-CO" sz="1200" dirty="0">
                <a:latin typeface="Trebuchet MS" panose="020B0603020202020204" pitchFamily="34" charset="0"/>
              </a:rPr>
              <a:t>, A. et al </a:t>
            </a:r>
            <a:r>
              <a:rPr lang="es-CO" sz="1200" dirty="0" err="1">
                <a:latin typeface="Trebuchet MS" panose="020B0603020202020204" pitchFamily="34" charset="0"/>
              </a:rPr>
              <a:t>Agent-Based</a:t>
            </a:r>
            <a:r>
              <a:rPr lang="es-CO" sz="1200" dirty="0">
                <a:latin typeface="Trebuchet MS" panose="020B0603020202020204" pitchFamily="34" charset="0"/>
              </a:rPr>
              <a:t> </a:t>
            </a:r>
            <a:r>
              <a:rPr lang="es-CO" sz="1200" dirty="0" err="1">
                <a:latin typeface="Trebuchet MS" panose="020B0603020202020204" pitchFamily="34" charset="0"/>
              </a:rPr>
              <a:t>Modelling</a:t>
            </a:r>
            <a:r>
              <a:rPr lang="es-CO" sz="1200" dirty="0">
                <a:latin typeface="Trebuchet MS" panose="020B0603020202020204" pitchFamily="34" charset="0"/>
              </a:rPr>
              <a:t> &amp; </a:t>
            </a:r>
            <a:r>
              <a:rPr lang="es-CO" sz="1200" dirty="0" err="1">
                <a:latin typeface="Trebuchet MS" panose="020B0603020202020204" pitchFamily="34" charset="0"/>
              </a:rPr>
              <a:t>Geographical</a:t>
            </a:r>
            <a:r>
              <a:rPr lang="es-CO" sz="1200" dirty="0">
                <a:latin typeface="Trebuchet MS" panose="020B0603020202020204" pitchFamily="34" charset="0"/>
              </a:rPr>
              <a:t> </a:t>
            </a:r>
            <a:r>
              <a:rPr lang="es-CO" sz="1200" dirty="0" err="1">
                <a:latin typeface="Trebuchet MS" panose="020B0603020202020204" pitchFamily="34" charset="0"/>
              </a:rPr>
              <a:t>Inforamtion</a:t>
            </a:r>
            <a:r>
              <a:rPr lang="es-CO" sz="1200" dirty="0">
                <a:latin typeface="Trebuchet MS" panose="020B0603020202020204" pitchFamily="34" charset="0"/>
              </a:rPr>
              <a:t> </a:t>
            </a:r>
            <a:r>
              <a:rPr lang="es-CO" sz="1200" dirty="0" err="1">
                <a:latin typeface="Trebuchet MS" panose="020B0603020202020204" pitchFamily="34" charset="0"/>
              </a:rPr>
              <a:t>Systems</a:t>
            </a:r>
            <a:r>
              <a:rPr lang="es-CO" sz="1200" dirty="0">
                <a:latin typeface="Trebuchet MS" panose="020B0603020202020204" pitchFamily="34" charset="0"/>
              </a:rPr>
              <a:t> A </a:t>
            </a:r>
            <a:r>
              <a:rPr lang="es-CO" sz="1200" dirty="0" err="1">
                <a:latin typeface="Trebuchet MS" panose="020B0603020202020204" pitchFamily="34" charset="0"/>
              </a:rPr>
              <a:t>Practical</a:t>
            </a:r>
            <a:r>
              <a:rPr lang="es-CO" sz="1200" dirty="0">
                <a:latin typeface="Trebuchet MS" panose="020B0603020202020204" pitchFamily="34" charset="0"/>
              </a:rPr>
              <a:t> Primer 2019</a:t>
            </a:r>
          </a:p>
        </p:txBody>
      </p:sp>
      <p:pic>
        <p:nvPicPr>
          <p:cNvPr id="2050" name="Picture 2">
            <a:extLst>
              <a:ext uri="{FF2B5EF4-FFF2-40B4-BE49-F238E27FC236}">
                <a16:creationId xmlns:a16="http://schemas.microsoft.com/office/drawing/2014/main" id="{8B2B750E-76CF-4A58-B81E-C2211D6E3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1339" y="2659313"/>
            <a:ext cx="1905000" cy="190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a 7">
            <a:extLst>
              <a:ext uri="{FF2B5EF4-FFF2-40B4-BE49-F238E27FC236}">
                <a16:creationId xmlns:a16="http://schemas.microsoft.com/office/drawing/2014/main" id="{FBE7F7BD-8BB4-4F1E-B12B-6648D6155C81}"/>
              </a:ext>
            </a:extLst>
          </p:cNvPr>
          <p:cNvGraphicFramePr>
            <a:graphicFrameLocks noGrp="1"/>
          </p:cNvGraphicFramePr>
          <p:nvPr/>
        </p:nvGraphicFramePr>
        <p:xfrm>
          <a:off x="259872" y="2242590"/>
          <a:ext cx="4293078" cy="1253271"/>
        </p:xfrm>
        <a:graphic>
          <a:graphicData uri="http://schemas.openxmlformats.org/drawingml/2006/table">
            <a:tbl>
              <a:tblPr/>
              <a:tblGrid>
                <a:gridCol w="1431026">
                  <a:extLst>
                    <a:ext uri="{9D8B030D-6E8A-4147-A177-3AD203B41FA5}">
                      <a16:colId xmlns:a16="http://schemas.microsoft.com/office/drawing/2014/main" val="1055143096"/>
                    </a:ext>
                  </a:extLst>
                </a:gridCol>
                <a:gridCol w="1431026">
                  <a:extLst>
                    <a:ext uri="{9D8B030D-6E8A-4147-A177-3AD203B41FA5}">
                      <a16:colId xmlns:a16="http://schemas.microsoft.com/office/drawing/2014/main" val="1121355850"/>
                    </a:ext>
                  </a:extLst>
                </a:gridCol>
                <a:gridCol w="1431026">
                  <a:extLst>
                    <a:ext uri="{9D8B030D-6E8A-4147-A177-3AD203B41FA5}">
                      <a16:colId xmlns:a16="http://schemas.microsoft.com/office/drawing/2014/main" val="2486638315"/>
                    </a:ext>
                  </a:extLst>
                </a:gridCol>
              </a:tblGrid>
              <a:tr h="417757">
                <a:tc>
                  <a:txBody>
                    <a:bodyPr/>
                    <a:lstStyle/>
                    <a:p>
                      <a:pPr algn="ctr" fontAlgn="ctr"/>
                      <a:r>
                        <a:rPr lang="es-CO" sz="1600" b="1" i="0" u="none" strike="noStrike" dirty="0">
                          <a:solidFill>
                            <a:srgbClr val="000000"/>
                          </a:solidFill>
                          <a:effectLst/>
                          <a:latin typeface="Calibri" panose="020F0502020204030204" pitchFamily="34" charset="0"/>
                        </a:rPr>
                        <a:t>Noroccidente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Norte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Nororiente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21620"/>
                  </a:ext>
                </a:extLst>
              </a:tr>
              <a:tr h="417757">
                <a:tc>
                  <a:txBody>
                    <a:bodyPr/>
                    <a:lstStyle/>
                    <a:p>
                      <a:pPr algn="ctr" fontAlgn="ctr"/>
                      <a:r>
                        <a:rPr lang="es-CO" sz="1600" b="1" i="0" u="none" strike="noStrike">
                          <a:solidFill>
                            <a:srgbClr val="000000"/>
                          </a:solidFill>
                          <a:effectLst/>
                          <a:latin typeface="Calibri" panose="020F0502020204030204" pitchFamily="34" charset="0"/>
                        </a:rPr>
                        <a:t>Occidente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Centro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Oriente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5715749"/>
                  </a:ext>
                </a:extLst>
              </a:tr>
              <a:tr h="417757">
                <a:tc>
                  <a:txBody>
                    <a:bodyPr/>
                    <a:lstStyle/>
                    <a:p>
                      <a:pPr algn="ctr" fontAlgn="ctr"/>
                      <a:r>
                        <a:rPr lang="es-CO" sz="1600" b="1" i="0" u="none" strike="noStrike" dirty="0">
                          <a:solidFill>
                            <a:srgbClr val="000000"/>
                          </a:solidFill>
                          <a:effectLst/>
                          <a:latin typeface="Calibri" panose="020F0502020204030204" pitchFamily="34" charset="0"/>
                        </a:rPr>
                        <a:t>Suroccidente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Sur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Suroriente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421029"/>
                  </a:ext>
                </a:extLst>
              </a:tr>
            </a:tbl>
          </a:graphicData>
        </a:graphic>
      </p:graphicFrame>
      <p:graphicFrame>
        <p:nvGraphicFramePr>
          <p:cNvPr id="9" name="Tabla 8">
            <a:extLst>
              <a:ext uri="{FF2B5EF4-FFF2-40B4-BE49-F238E27FC236}">
                <a16:creationId xmlns:a16="http://schemas.microsoft.com/office/drawing/2014/main" id="{B4199E4C-E7A5-4E4A-92C2-E8B1B5122667}"/>
              </a:ext>
            </a:extLst>
          </p:cNvPr>
          <p:cNvGraphicFramePr>
            <a:graphicFrameLocks noGrp="1"/>
          </p:cNvGraphicFramePr>
          <p:nvPr>
            <p:extLst>
              <p:ext uri="{D42A27DB-BD31-4B8C-83A1-F6EECF244321}">
                <p14:modId xmlns:p14="http://schemas.microsoft.com/office/powerpoint/2010/main" val="2636303004"/>
              </p:ext>
            </p:extLst>
          </p:nvPr>
        </p:nvGraphicFramePr>
        <p:xfrm>
          <a:off x="4741486" y="2241136"/>
          <a:ext cx="4293078" cy="1253271"/>
        </p:xfrm>
        <a:graphic>
          <a:graphicData uri="http://schemas.openxmlformats.org/drawingml/2006/table">
            <a:tbl>
              <a:tblPr/>
              <a:tblGrid>
                <a:gridCol w="1431026">
                  <a:extLst>
                    <a:ext uri="{9D8B030D-6E8A-4147-A177-3AD203B41FA5}">
                      <a16:colId xmlns:a16="http://schemas.microsoft.com/office/drawing/2014/main" val="4056611976"/>
                    </a:ext>
                  </a:extLst>
                </a:gridCol>
                <a:gridCol w="1431026">
                  <a:extLst>
                    <a:ext uri="{9D8B030D-6E8A-4147-A177-3AD203B41FA5}">
                      <a16:colId xmlns:a16="http://schemas.microsoft.com/office/drawing/2014/main" val="2635999611"/>
                    </a:ext>
                  </a:extLst>
                </a:gridCol>
                <a:gridCol w="1431026">
                  <a:extLst>
                    <a:ext uri="{9D8B030D-6E8A-4147-A177-3AD203B41FA5}">
                      <a16:colId xmlns:a16="http://schemas.microsoft.com/office/drawing/2014/main" val="3155799633"/>
                    </a:ext>
                  </a:extLst>
                </a:gridCol>
              </a:tblGrid>
              <a:tr h="417757">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833999"/>
                  </a:ext>
                </a:extLst>
              </a:tr>
              <a:tr h="417757">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45515"/>
                  </a:ext>
                </a:extLst>
              </a:tr>
              <a:tr h="417757">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2977929"/>
                  </a:ext>
                </a:extLst>
              </a:tr>
            </a:tbl>
          </a:graphicData>
        </a:graphic>
      </p:graphicFrame>
      <p:graphicFrame>
        <p:nvGraphicFramePr>
          <p:cNvPr id="11" name="Tabla 10">
            <a:extLst>
              <a:ext uri="{FF2B5EF4-FFF2-40B4-BE49-F238E27FC236}">
                <a16:creationId xmlns:a16="http://schemas.microsoft.com/office/drawing/2014/main" id="{9EEC970F-377C-45C6-9AE6-8DFBB3F66D99}"/>
              </a:ext>
            </a:extLst>
          </p:cNvPr>
          <p:cNvGraphicFramePr>
            <a:graphicFrameLocks noGrp="1"/>
          </p:cNvGraphicFramePr>
          <p:nvPr/>
        </p:nvGraphicFramePr>
        <p:xfrm>
          <a:off x="259871" y="3803969"/>
          <a:ext cx="4293078" cy="1520691"/>
        </p:xfrm>
        <a:graphic>
          <a:graphicData uri="http://schemas.openxmlformats.org/drawingml/2006/table">
            <a:tbl>
              <a:tblPr/>
              <a:tblGrid>
                <a:gridCol w="1431026">
                  <a:extLst>
                    <a:ext uri="{9D8B030D-6E8A-4147-A177-3AD203B41FA5}">
                      <a16:colId xmlns:a16="http://schemas.microsoft.com/office/drawing/2014/main" val="2008416809"/>
                    </a:ext>
                  </a:extLst>
                </a:gridCol>
                <a:gridCol w="1431026">
                  <a:extLst>
                    <a:ext uri="{9D8B030D-6E8A-4147-A177-3AD203B41FA5}">
                      <a16:colId xmlns:a16="http://schemas.microsoft.com/office/drawing/2014/main" val="119392783"/>
                    </a:ext>
                  </a:extLst>
                </a:gridCol>
                <a:gridCol w="1431026">
                  <a:extLst>
                    <a:ext uri="{9D8B030D-6E8A-4147-A177-3AD203B41FA5}">
                      <a16:colId xmlns:a16="http://schemas.microsoft.com/office/drawing/2014/main" val="3579200045"/>
                    </a:ext>
                  </a:extLst>
                </a:gridCol>
              </a:tblGrid>
              <a:tr h="506897">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285973"/>
                  </a:ext>
                </a:extLst>
              </a:tr>
              <a:tr h="506897">
                <a:tc>
                  <a:txBody>
                    <a:bodyPr/>
                    <a:lstStyle/>
                    <a:p>
                      <a:pPr algn="ctr" fontAlgn="ctr"/>
                      <a:r>
                        <a:rPr lang="es-CO" sz="2000" b="1" i="0" u="none" strike="noStrike">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382198"/>
                  </a:ext>
                </a:extLst>
              </a:tr>
              <a:tr h="506897">
                <a:tc>
                  <a:txBody>
                    <a:bodyPr/>
                    <a:lstStyle/>
                    <a:p>
                      <a:pPr algn="ctr" fontAlgn="ctr"/>
                      <a:r>
                        <a:rPr lang="es-CO" sz="2000" b="1" i="0" u="none" strike="noStrike">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091889"/>
                  </a:ext>
                </a:extLst>
              </a:tr>
            </a:tbl>
          </a:graphicData>
        </a:graphic>
      </p:graphicFrame>
      <p:graphicFrame>
        <p:nvGraphicFramePr>
          <p:cNvPr id="13" name="Tabla 12">
            <a:extLst>
              <a:ext uri="{FF2B5EF4-FFF2-40B4-BE49-F238E27FC236}">
                <a16:creationId xmlns:a16="http://schemas.microsoft.com/office/drawing/2014/main" id="{786E699E-EBB3-4AE5-BE15-929D2A34DADC}"/>
              </a:ext>
            </a:extLst>
          </p:cNvPr>
          <p:cNvGraphicFramePr>
            <a:graphicFrameLocks noGrp="1"/>
          </p:cNvGraphicFramePr>
          <p:nvPr/>
        </p:nvGraphicFramePr>
        <p:xfrm>
          <a:off x="4741486" y="3803968"/>
          <a:ext cx="4293078" cy="1520691"/>
        </p:xfrm>
        <a:graphic>
          <a:graphicData uri="http://schemas.openxmlformats.org/drawingml/2006/table">
            <a:tbl>
              <a:tblPr/>
              <a:tblGrid>
                <a:gridCol w="1431026">
                  <a:extLst>
                    <a:ext uri="{9D8B030D-6E8A-4147-A177-3AD203B41FA5}">
                      <a16:colId xmlns:a16="http://schemas.microsoft.com/office/drawing/2014/main" val="2008416809"/>
                    </a:ext>
                  </a:extLst>
                </a:gridCol>
                <a:gridCol w="1431026">
                  <a:extLst>
                    <a:ext uri="{9D8B030D-6E8A-4147-A177-3AD203B41FA5}">
                      <a16:colId xmlns:a16="http://schemas.microsoft.com/office/drawing/2014/main" val="119392783"/>
                    </a:ext>
                  </a:extLst>
                </a:gridCol>
                <a:gridCol w="1431026">
                  <a:extLst>
                    <a:ext uri="{9D8B030D-6E8A-4147-A177-3AD203B41FA5}">
                      <a16:colId xmlns:a16="http://schemas.microsoft.com/office/drawing/2014/main" val="3579200045"/>
                    </a:ext>
                  </a:extLst>
                </a:gridCol>
              </a:tblGrid>
              <a:tr h="506897">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285973"/>
                  </a:ext>
                </a:extLst>
              </a:tr>
              <a:tr h="506897">
                <a:tc>
                  <a:txBody>
                    <a:bodyPr/>
                    <a:lstStyle/>
                    <a:p>
                      <a:pPr algn="ctr" fontAlgn="ctr"/>
                      <a:r>
                        <a:rPr lang="es-CO" sz="2000" b="1" i="0" u="none" strike="noStrike" dirty="0">
                          <a:solidFill>
                            <a:schemeClr val="bg2">
                              <a:lumMod val="75000"/>
                            </a:schemeClr>
                          </a:solidFill>
                          <a:effectLst/>
                          <a:latin typeface="Calibri" panose="020F0502020204030204" pitchFamily="34" charset="0"/>
                        </a:rPr>
                        <a:t>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382198"/>
                  </a:ext>
                </a:extLst>
              </a:tr>
              <a:tr h="506897">
                <a:tc>
                  <a:txBody>
                    <a:bodyPr/>
                    <a:lstStyle/>
                    <a:p>
                      <a:pPr algn="ctr" fontAlgn="ctr"/>
                      <a:r>
                        <a:rPr lang="es-CO" sz="2000" b="1" i="0" u="none" strike="noStrike" dirty="0">
                          <a:solidFill>
                            <a:schemeClr val="bg2">
                              <a:lumMod val="75000"/>
                            </a:schemeClr>
                          </a:solidFill>
                          <a:effectLst/>
                          <a:latin typeface="Calibri" panose="020F0502020204030204" pitchFamily="34" charset="0"/>
                        </a:rPr>
                        <a:t>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091889"/>
                  </a:ext>
                </a:extLst>
              </a:tr>
            </a:tbl>
          </a:graphicData>
        </a:graphic>
      </p:graphicFrame>
      <p:sp>
        <p:nvSpPr>
          <p:cNvPr id="10" name="CuadroTexto 9">
            <a:extLst>
              <a:ext uri="{FF2B5EF4-FFF2-40B4-BE49-F238E27FC236}">
                <a16:creationId xmlns:a16="http://schemas.microsoft.com/office/drawing/2014/main" id="{59E42390-6246-41DA-AAA1-26EF1FE0B263}"/>
              </a:ext>
            </a:extLst>
          </p:cNvPr>
          <p:cNvSpPr txBox="1"/>
          <p:nvPr/>
        </p:nvSpPr>
        <p:spPr>
          <a:xfrm>
            <a:off x="8032830" y="6565612"/>
            <a:ext cx="4159170" cy="307777"/>
          </a:xfrm>
          <a:prstGeom prst="rect">
            <a:avLst/>
          </a:prstGeom>
          <a:noFill/>
        </p:spPr>
        <p:txBody>
          <a:bodyPr wrap="square">
            <a:spAutoFit/>
          </a:bodyPr>
          <a:lstStyle/>
          <a:p>
            <a:r>
              <a:rPr lang="es-CO" dirty="0"/>
              <a:t>https://en.wikipedia.org/wiki/Cellular_automaton</a:t>
            </a:r>
          </a:p>
        </p:txBody>
      </p:sp>
    </p:spTree>
    <p:extLst>
      <p:ext uri="{BB962C8B-B14F-4D97-AF65-F5344CB8AC3E}">
        <p14:creationId xmlns:p14="http://schemas.microsoft.com/office/powerpoint/2010/main" val="380506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400049" y="365124"/>
            <a:ext cx="11496675" cy="6106013"/>
          </a:xfrm>
          <a:prstGeom prst="rect">
            <a:avLst/>
          </a:prstGeom>
          <a:noFill/>
          <a:ln>
            <a:noFill/>
          </a:ln>
        </p:spPr>
        <p:txBody>
          <a:bodyPr spcFirstLastPara="1" wrap="square" lIns="91425" tIns="45700" rIns="91425" bIns="45700" anchor="t" anchorCtr="0">
            <a:noAutofit/>
          </a:bodyPr>
          <a:lstStyle/>
          <a:p>
            <a:pPr lvl="0"/>
            <a:r>
              <a:rPr lang="en-US" sz="6000" dirty="0"/>
              <a:t>The good thing about science is that it's true whether or not you believe in it.</a:t>
            </a:r>
            <a:br>
              <a:rPr lang="en-US" sz="6000" dirty="0"/>
            </a:br>
            <a:br>
              <a:rPr lang="en-US" sz="6000" dirty="0"/>
            </a:br>
            <a:r>
              <a:rPr lang="es-CO" sz="6000" b="0" i="0" dirty="0">
                <a:effectLst/>
                <a:latin typeface="arial" panose="020B0604020202020204" pitchFamily="34" charset="0"/>
              </a:rPr>
              <a:t>Neil </a:t>
            </a:r>
            <a:r>
              <a:rPr lang="es-CO" sz="6000" b="0" i="0" dirty="0" err="1">
                <a:effectLst/>
                <a:latin typeface="arial" panose="020B0604020202020204" pitchFamily="34" charset="0"/>
              </a:rPr>
              <a:t>deGrasse</a:t>
            </a:r>
            <a:r>
              <a:rPr lang="es-CO" sz="6000" b="0" i="0" dirty="0">
                <a:effectLst/>
                <a:latin typeface="arial" panose="020B0604020202020204" pitchFamily="34" charset="0"/>
              </a:rPr>
              <a:t> Tyson</a:t>
            </a:r>
            <a:endParaRPr sz="6000" i="1" dirty="0"/>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Clasificación</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4"/>
            <a:ext cx="10515600" cy="5032375"/>
          </a:xfrm>
        </p:spPr>
        <p:txBody>
          <a:bodyPr/>
          <a:lstStyle/>
          <a:p>
            <a:pPr marL="565150" indent="-514350">
              <a:buSzPct val="100000"/>
              <a:buFont typeface="+mj-lt"/>
              <a:buAutoNum type="arabicPeriod"/>
            </a:pPr>
            <a:r>
              <a:rPr lang="es-CO" sz="3600" dirty="0"/>
              <a:t>Autómatas Celulares</a:t>
            </a:r>
          </a:p>
          <a:p>
            <a:pPr marL="1022350" lvl="1" indent="-514350">
              <a:buSzPct val="100000"/>
              <a:buFont typeface="+mj-lt"/>
              <a:buAutoNum type="alphaLcParenR"/>
            </a:pPr>
            <a:r>
              <a:rPr lang="es-CO" sz="2800" dirty="0"/>
              <a:t>Unidimensionales (Elemental)</a:t>
            </a:r>
          </a:p>
          <a:p>
            <a:pPr marL="1022350" lvl="1" indent="-514350">
              <a:buSzPct val="100000"/>
              <a:buFont typeface="+mj-lt"/>
              <a:buAutoNum type="alphaLcParenR"/>
            </a:pPr>
            <a:r>
              <a:rPr lang="es-CO" sz="2800" dirty="0"/>
              <a:t>Bidimensional</a:t>
            </a:r>
          </a:p>
          <a:p>
            <a:pPr marL="1022350" lvl="1" indent="-514350">
              <a:buSzPct val="100000"/>
              <a:buFont typeface="+mj-lt"/>
              <a:buAutoNum type="alphaLcParenR"/>
            </a:pPr>
            <a:r>
              <a:rPr lang="es-CO" sz="2800" dirty="0"/>
              <a:t>Bidimensional cíclico</a:t>
            </a:r>
          </a:p>
          <a:p>
            <a:pPr marL="1022350" lvl="1" indent="-514350">
              <a:buSzPct val="100000"/>
              <a:buFont typeface="+mj-lt"/>
              <a:buAutoNum type="alphaLcParenR"/>
            </a:pPr>
            <a:r>
              <a:rPr lang="es-CO" sz="2800" dirty="0"/>
              <a:t>Reversible</a:t>
            </a:r>
          </a:p>
          <a:p>
            <a:pPr marL="1022350" lvl="1" indent="-514350">
              <a:buSzPct val="100000"/>
              <a:buFont typeface="+mj-lt"/>
              <a:buAutoNum type="alphaLcParenR"/>
            </a:pPr>
            <a:r>
              <a:rPr lang="es-CO" sz="2800" dirty="0"/>
              <a:t>Totalitario</a:t>
            </a:r>
            <a:endParaRPr lang="es-CO" dirty="0"/>
          </a:p>
          <a:p>
            <a:pPr marL="565150" indent="-514350">
              <a:buSzPct val="100000"/>
              <a:buFont typeface="+mj-lt"/>
              <a:buAutoNum type="arabicPeriod"/>
            </a:pPr>
            <a:r>
              <a:rPr lang="es-CO" sz="3600" dirty="0"/>
              <a:t>Simulación basada en agentes</a:t>
            </a:r>
          </a:p>
          <a:p>
            <a:pPr marL="1022350" lvl="1" indent="-514350">
              <a:buSzPct val="100000"/>
              <a:buFont typeface="+mj-lt"/>
              <a:buAutoNum type="alphaLcParenR"/>
            </a:pPr>
            <a:r>
              <a:rPr lang="es-CO" sz="2800" dirty="0"/>
              <a:t>Modelamiento individual</a:t>
            </a:r>
          </a:p>
          <a:p>
            <a:pPr marL="1022350" lvl="1" indent="-514350">
              <a:buSzPct val="100000"/>
              <a:buFont typeface="+mj-lt"/>
              <a:buAutoNum type="alphaLcParenR"/>
            </a:pPr>
            <a:r>
              <a:rPr lang="es-CO" sz="2800" dirty="0"/>
              <a:t>Modelamiento basado en agentes</a:t>
            </a:r>
          </a:p>
          <a:p>
            <a:pPr marL="1022350" lvl="1" indent="-514350">
              <a:buSzPct val="100000"/>
              <a:buFont typeface="+mj-lt"/>
              <a:buAutoNum type="alphaLcParenR"/>
            </a:pPr>
            <a:endParaRPr lang="en-US" sz="1600" dirty="0"/>
          </a:p>
          <a:p>
            <a:pPr marL="1022350" lvl="1" indent="-514350">
              <a:buSzPct val="100000"/>
              <a:buFont typeface="+mj-lt"/>
              <a:buAutoNum type="alphaLcParenR"/>
            </a:pPr>
            <a:endParaRPr lang="en-US" sz="1600" dirty="0"/>
          </a:p>
        </p:txBody>
      </p:sp>
      <p:pic>
        <p:nvPicPr>
          <p:cNvPr id="5" name="Picture 2" descr="Agent-based Modeling &amp; How It's Used | by CodeHS | Read Write Code">
            <a:extLst>
              <a:ext uri="{FF2B5EF4-FFF2-40B4-BE49-F238E27FC236}">
                <a16:creationId xmlns:a16="http://schemas.microsoft.com/office/drawing/2014/main" id="{B0A941C4-5158-40DE-B98E-8AB502D56008}"/>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81825" y="2447925"/>
            <a:ext cx="4762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17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Autómatas celulares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Autómatas celulares o del ingles “</a:t>
            </a:r>
            <a:r>
              <a:rPr lang="es-CO" sz="2400" dirty="0" err="1"/>
              <a:t>Cellular</a:t>
            </a:r>
            <a:r>
              <a:rPr lang="es-CO" sz="2400" dirty="0"/>
              <a:t> </a:t>
            </a:r>
            <a:r>
              <a:rPr lang="es-CO" sz="2400" dirty="0" err="1"/>
              <a:t>Automaton</a:t>
            </a:r>
            <a:r>
              <a:rPr lang="es-CO" sz="2400" dirty="0"/>
              <a:t> (CA)” es un modelo basado en celdas objetos con las siguientes características:</a:t>
            </a:r>
          </a:p>
          <a:p>
            <a:pPr algn="just">
              <a:buSzPct val="100000"/>
            </a:pPr>
            <a:r>
              <a:rPr lang="es-CO" sz="2400" b="1" dirty="0">
                <a:solidFill>
                  <a:srgbClr val="468646"/>
                </a:solidFill>
              </a:rPr>
              <a:t>CELDA</a:t>
            </a:r>
            <a:r>
              <a:rPr lang="es-CO" sz="2400" dirty="0">
                <a:solidFill>
                  <a:srgbClr val="468646"/>
                </a:solidFill>
              </a:rPr>
              <a:t>:</a:t>
            </a:r>
            <a:r>
              <a:rPr lang="es-CO" sz="2400" dirty="0"/>
              <a:t> Las celdas viven en una cuadrícula. (Existen unidimensionales, bidimensionales e incluso un numero finito de dimensiones)</a:t>
            </a:r>
          </a:p>
          <a:p>
            <a:pPr algn="just">
              <a:buSzPct val="100000"/>
            </a:pPr>
            <a:r>
              <a:rPr lang="es-CO" sz="2400" b="1" dirty="0">
                <a:solidFill>
                  <a:srgbClr val="468646"/>
                </a:solidFill>
              </a:rPr>
              <a:t>ESTADO</a:t>
            </a:r>
            <a:r>
              <a:rPr lang="es-CO" sz="2400" dirty="0">
                <a:solidFill>
                  <a:srgbClr val="468646"/>
                </a:solidFill>
              </a:rPr>
              <a:t>:</a:t>
            </a:r>
            <a:r>
              <a:rPr lang="es-CO" sz="2400" dirty="0"/>
              <a:t> Cada celda tiene un estado. El número de posibilidades de estado suele ser finito. El ejemplo más simple tiene las dos posibilidades de 1 y 0 (de lo contrario se conoce como "</a:t>
            </a:r>
            <a:r>
              <a:rPr lang="es-CO" sz="2400" dirty="0" err="1"/>
              <a:t>on</a:t>
            </a:r>
            <a:r>
              <a:rPr lang="es-CO" sz="2400" dirty="0"/>
              <a:t>" y "off" o "</a:t>
            </a:r>
            <a:r>
              <a:rPr lang="es-CO" sz="2400" dirty="0" err="1"/>
              <a:t>alive</a:t>
            </a:r>
            <a:r>
              <a:rPr lang="es-CO" sz="2400" dirty="0"/>
              <a:t>" y "</a:t>
            </a:r>
            <a:r>
              <a:rPr lang="es-CO" sz="2400" dirty="0" err="1"/>
              <a:t>dead</a:t>
            </a:r>
            <a:r>
              <a:rPr lang="es-CO" sz="2400" dirty="0"/>
              <a:t>")</a:t>
            </a:r>
          </a:p>
          <a:p>
            <a:pPr algn="just">
              <a:buSzPct val="100000"/>
            </a:pPr>
            <a:r>
              <a:rPr lang="es-CO" sz="2400" b="1" dirty="0">
                <a:solidFill>
                  <a:srgbClr val="468646"/>
                </a:solidFill>
              </a:rPr>
              <a:t>VECINDARIO</a:t>
            </a:r>
            <a:r>
              <a:rPr lang="es-CO" sz="2400" dirty="0">
                <a:solidFill>
                  <a:srgbClr val="468646"/>
                </a:solidFill>
              </a:rPr>
              <a:t>:</a:t>
            </a:r>
            <a:r>
              <a:rPr lang="es-CO" sz="2400" dirty="0"/>
              <a:t> Cada celda tiene un vecindario. Esto se puede definir de muchas maneras, pero normalmente es una lista de celdas adyacentes.</a:t>
            </a:r>
          </a:p>
        </p:txBody>
      </p:sp>
      <p:sp>
        <p:nvSpPr>
          <p:cNvPr id="5" name="CuadroTexto 4">
            <a:extLst>
              <a:ext uri="{FF2B5EF4-FFF2-40B4-BE49-F238E27FC236}">
                <a16:creationId xmlns:a16="http://schemas.microsoft.com/office/drawing/2014/main" id="{315419D2-E3F9-4B80-AAD5-EC6D3436B25E}"/>
              </a:ext>
            </a:extLst>
          </p:cNvPr>
          <p:cNvSpPr txBox="1"/>
          <p:nvPr/>
        </p:nvSpPr>
        <p:spPr>
          <a:xfrm>
            <a:off x="0" y="6611779"/>
            <a:ext cx="2705100" cy="246221"/>
          </a:xfrm>
          <a:prstGeom prst="rect">
            <a:avLst/>
          </a:prstGeom>
          <a:noFill/>
        </p:spPr>
        <p:txBody>
          <a:bodyPr wrap="square">
            <a:spAutoFit/>
          </a:bodyPr>
          <a:lstStyle/>
          <a:p>
            <a:r>
              <a:rPr lang="es-CO" sz="1000" dirty="0"/>
              <a:t>Daniel </a:t>
            </a:r>
            <a:r>
              <a:rPr lang="es-CO" sz="1000" dirty="0" err="1"/>
              <a:t>Shiffman</a:t>
            </a:r>
            <a:r>
              <a:rPr lang="es-CO" sz="1000" dirty="0"/>
              <a:t> – </a:t>
            </a:r>
            <a:r>
              <a:rPr lang="es-CO" sz="1000" dirty="0" err="1"/>
              <a:t>The</a:t>
            </a:r>
            <a:r>
              <a:rPr lang="es-CO" sz="1000" dirty="0"/>
              <a:t> Natura </a:t>
            </a:r>
            <a:r>
              <a:rPr lang="es-CO" sz="1000" dirty="0" err="1"/>
              <a:t>of</a:t>
            </a:r>
            <a:r>
              <a:rPr lang="es-CO" sz="1000" dirty="0"/>
              <a:t> </a:t>
            </a:r>
            <a:r>
              <a:rPr lang="es-CO" sz="1000" dirty="0" err="1"/>
              <a:t>code</a:t>
            </a:r>
            <a:endParaRPr lang="es-CO" sz="1000" dirty="0"/>
          </a:p>
        </p:txBody>
      </p:sp>
    </p:spTree>
    <p:extLst>
      <p:ext uri="{BB962C8B-B14F-4D97-AF65-F5344CB8AC3E}">
        <p14:creationId xmlns:p14="http://schemas.microsoft.com/office/powerpoint/2010/main" val="198221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Autómatas celulares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El desarrollo de sistemas de autómatas celulares se atribuye su creación a </a:t>
            </a:r>
            <a:r>
              <a:rPr lang="es-CO" sz="2400" dirty="0" err="1"/>
              <a:t>Stanislaw</a:t>
            </a:r>
            <a:r>
              <a:rPr lang="es-CO" sz="2400" dirty="0"/>
              <a:t> Ulam y John </a:t>
            </a:r>
            <a:r>
              <a:rPr lang="es-CO" sz="2400" dirty="0" err="1"/>
              <a:t>von</a:t>
            </a:r>
            <a:r>
              <a:rPr lang="es-CO" sz="2400" dirty="0"/>
              <a:t> Neumann, quienes fueron investigadores en el Laboratorio Nacional de Los Álamos en Nuevo México en la década de 1940.</a:t>
            </a:r>
          </a:p>
          <a:p>
            <a:pPr marL="50800" indent="0" algn="just">
              <a:buSzPct val="100000"/>
              <a:buNone/>
            </a:pPr>
            <a:r>
              <a:rPr lang="es-CO" sz="2400" dirty="0"/>
              <a:t>
Stephen </a:t>
            </a:r>
            <a:r>
              <a:rPr lang="es-CO" sz="2400" dirty="0" err="1"/>
              <a:t>Wolfram</a:t>
            </a:r>
            <a:r>
              <a:rPr lang="es-CO" sz="2400" dirty="0"/>
              <a:t> es el científico que mas ha utilizado y ejemplarizado el uso de autómatas celulares, </a:t>
            </a:r>
            <a:r>
              <a:rPr lang="es-CO" sz="2400" dirty="0" err="1"/>
              <a:t>Wolfram</a:t>
            </a:r>
            <a:r>
              <a:rPr lang="es-CO" sz="2400" dirty="0"/>
              <a:t> describe como CA no son solamente trucos de programación y objetos sino todo lo contrario, son relevantes para el estudio de biología, química, física y la casi todas las ramas de la ciencia.</a:t>
            </a:r>
          </a:p>
        </p:txBody>
      </p:sp>
      <p:sp>
        <p:nvSpPr>
          <p:cNvPr id="5" name="CuadroTexto 4">
            <a:extLst>
              <a:ext uri="{FF2B5EF4-FFF2-40B4-BE49-F238E27FC236}">
                <a16:creationId xmlns:a16="http://schemas.microsoft.com/office/drawing/2014/main" id="{8721C65F-B5CC-48BC-AB8A-A2DB860F41AE}"/>
              </a:ext>
            </a:extLst>
          </p:cNvPr>
          <p:cNvSpPr txBox="1"/>
          <p:nvPr/>
        </p:nvSpPr>
        <p:spPr>
          <a:xfrm>
            <a:off x="0" y="6550223"/>
            <a:ext cx="6096000" cy="307777"/>
          </a:xfrm>
          <a:prstGeom prst="rect">
            <a:avLst/>
          </a:prstGeom>
          <a:noFill/>
        </p:spPr>
        <p:txBody>
          <a:bodyPr wrap="square">
            <a:spAutoFit/>
          </a:bodyPr>
          <a:lstStyle/>
          <a:p>
            <a:r>
              <a:rPr lang="es-CO" sz="1400" dirty="0"/>
              <a:t>Daniel </a:t>
            </a:r>
            <a:r>
              <a:rPr lang="es-CO" sz="1400" dirty="0" err="1"/>
              <a:t>Shiffman</a:t>
            </a:r>
            <a:r>
              <a:rPr lang="es-CO" sz="1400" dirty="0"/>
              <a:t> – </a:t>
            </a:r>
            <a:r>
              <a:rPr lang="es-CO" sz="1400" dirty="0" err="1"/>
              <a:t>The</a:t>
            </a:r>
            <a:r>
              <a:rPr lang="es-CO" sz="1400" dirty="0"/>
              <a:t> Natura </a:t>
            </a:r>
            <a:r>
              <a:rPr lang="es-CO" sz="1400" dirty="0" err="1"/>
              <a:t>of</a:t>
            </a:r>
            <a:r>
              <a:rPr lang="es-CO" sz="1400" dirty="0"/>
              <a:t> </a:t>
            </a:r>
            <a:r>
              <a:rPr lang="es-CO" sz="1400" dirty="0" err="1"/>
              <a:t>code</a:t>
            </a:r>
            <a:endParaRPr lang="es-CO" dirty="0"/>
          </a:p>
        </p:txBody>
      </p:sp>
    </p:spTree>
    <p:extLst>
      <p:ext uri="{BB962C8B-B14F-4D97-AF65-F5344CB8AC3E}">
        <p14:creationId xmlns:p14="http://schemas.microsoft.com/office/powerpoint/2010/main" val="2849869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Autómata celular elemental o unidimensional</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buSzPct val="100000"/>
              <a:buNone/>
            </a:pPr>
            <a:r>
              <a:rPr lang="es-CO" sz="2200" dirty="0"/>
              <a:t>¿Cuál es el autómata mas simple que existe?</a:t>
            </a:r>
          </a:p>
          <a:p>
            <a:pPr marL="50800" indent="0">
              <a:buSzPct val="100000"/>
              <a:buNone/>
            </a:pPr>
            <a:r>
              <a:rPr lang="es-CO" sz="2200" dirty="0"/>
              <a:t>La respuesta es que con el modelo de CA más simple imaginable, veremos las propiedades de los sistemas complejos en funcionamiento.</a:t>
            </a:r>
          </a:p>
          <a:p>
            <a:pPr marL="50800" indent="0">
              <a:buSzPct val="100000"/>
              <a:buNone/>
            </a:pPr>
            <a:r>
              <a:rPr lang="es-CO" sz="2200" dirty="0"/>
              <a:t>Con base en la definición necesitamos tres elementos fundamentales.</a:t>
            </a:r>
          </a:p>
          <a:p>
            <a:pPr marL="508000" indent="-457200">
              <a:buSzPct val="100000"/>
              <a:buFont typeface="+mj-lt"/>
              <a:buAutoNum type="arabicPeriod"/>
            </a:pPr>
            <a:r>
              <a:rPr lang="es-CO" sz="2200" dirty="0"/>
              <a:t>Celdas: El mas sencillo es una línea unidimensional de celdas continuas.</a:t>
            </a:r>
          </a:p>
          <a:p>
            <a:pPr marL="508000" indent="-457200">
              <a:buSzPct val="100000"/>
              <a:buFont typeface="+mj-lt"/>
              <a:buAutoNum type="arabicPeriod"/>
            </a:pPr>
            <a:endParaRPr lang="es-CO" sz="2200" dirty="0"/>
          </a:p>
          <a:p>
            <a:pPr marL="508000" indent="-457200">
              <a:buSzPct val="100000"/>
              <a:buFont typeface="+mj-lt"/>
              <a:buAutoNum type="arabicPeriod"/>
            </a:pPr>
            <a:r>
              <a:rPr lang="es-CO" sz="2200" dirty="0"/>
              <a:t>Estado: El estado mas simple es 1 y 0, encendido y apagado.</a:t>
            </a:r>
          </a:p>
          <a:p>
            <a:pPr marL="508000" indent="-457200">
              <a:buSzPct val="100000"/>
              <a:buFont typeface="+mj-lt"/>
              <a:buAutoNum type="arabicPeriod"/>
            </a:pPr>
            <a:endParaRPr lang="es-CO" sz="2200" dirty="0"/>
          </a:p>
          <a:p>
            <a:pPr marL="508000" indent="-457200">
              <a:buSzPct val="100000"/>
              <a:buFont typeface="+mj-lt"/>
              <a:buAutoNum type="arabicPeriod"/>
            </a:pPr>
            <a:r>
              <a:rPr lang="es-CO" sz="2200" dirty="0"/>
              <a:t>Vecindario: El vecindario en una dimensión son sus vecinos de izquierda y derecha.</a:t>
            </a:r>
          </a:p>
          <a:p>
            <a:pPr marL="508000" indent="-457200">
              <a:buSzPct val="100000"/>
              <a:buFont typeface="+mj-lt"/>
              <a:buAutoNum type="arabicPeriod"/>
            </a:pPr>
            <a:endParaRPr lang="es-CO" sz="2200" dirty="0"/>
          </a:p>
        </p:txBody>
      </p:sp>
      <p:sp>
        <p:nvSpPr>
          <p:cNvPr id="5" name="CuadroTexto 4">
            <a:extLst>
              <a:ext uri="{FF2B5EF4-FFF2-40B4-BE49-F238E27FC236}">
                <a16:creationId xmlns:a16="http://schemas.microsoft.com/office/drawing/2014/main" id="{A64CEBE6-F889-42C6-969E-570DDBAF6D14}"/>
              </a:ext>
            </a:extLst>
          </p:cNvPr>
          <p:cNvSpPr txBox="1"/>
          <p:nvPr/>
        </p:nvSpPr>
        <p:spPr>
          <a:xfrm>
            <a:off x="0" y="6550223"/>
            <a:ext cx="6096000" cy="307777"/>
          </a:xfrm>
          <a:prstGeom prst="rect">
            <a:avLst/>
          </a:prstGeom>
          <a:noFill/>
        </p:spPr>
        <p:txBody>
          <a:bodyPr wrap="square">
            <a:spAutoFit/>
          </a:bodyPr>
          <a:lstStyle/>
          <a:p>
            <a:r>
              <a:rPr lang="es-CO" sz="1400" dirty="0"/>
              <a:t>Daniel </a:t>
            </a:r>
            <a:r>
              <a:rPr lang="es-CO" sz="1400" dirty="0" err="1"/>
              <a:t>Shiffman</a:t>
            </a:r>
            <a:r>
              <a:rPr lang="es-CO" sz="1400" dirty="0"/>
              <a:t> – </a:t>
            </a:r>
            <a:r>
              <a:rPr lang="es-CO" sz="1400" dirty="0" err="1"/>
              <a:t>The</a:t>
            </a:r>
            <a:r>
              <a:rPr lang="es-CO" sz="1400" dirty="0"/>
              <a:t> Natura </a:t>
            </a:r>
            <a:r>
              <a:rPr lang="es-CO" sz="1400" dirty="0" err="1"/>
              <a:t>of</a:t>
            </a:r>
            <a:r>
              <a:rPr lang="es-CO" sz="1400" dirty="0"/>
              <a:t> </a:t>
            </a:r>
            <a:r>
              <a:rPr lang="es-CO" sz="1400" dirty="0" err="1"/>
              <a:t>code</a:t>
            </a:r>
            <a:endParaRPr lang="es-CO" dirty="0"/>
          </a:p>
        </p:txBody>
      </p:sp>
      <p:graphicFrame>
        <p:nvGraphicFramePr>
          <p:cNvPr id="6" name="Tabla 6">
            <a:extLst>
              <a:ext uri="{FF2B5EF4-FFF2-40B4-BE49-F238E27FC236}">
                <a16:creationId xmlns:a16="http://schemas.microsoft.com/office/drawing/2014/main" id="{F4B01E04-C467-461C-8700-871E607F575F}"/>
              </a:ext>
            </a:extLst>
          </p:cNvPr>
          <p:cNvGraphicFramePr>
            <a:graphicFrameLocks noGrp="1"/>
          </p:cNvGraphicFramePr>
          <p:nvPr>
            <p:extLst>
              <p:ext uri="{D42A27DB-BD31-4B8C-83A1-F6EECF244321}">
                <p14:modId xmlns:p14="http://schemas.microsoft.com/office/powerpoint/2010/main" val="1061518623"/>
              </p:ext>
            </p:extLst>
          </p:nvPr>
        </p:nvGraphicFramePr>
        <p:xfrm>
          <a:off x="3136900" y="3895214"/>
          <a:ext cx="8128000" cy="370840"/>
        </p:xfrm>
        <a:graphic>
          <a:graphicData uri="http://schemas.openxmlformats.org/drawingml/2006/table">
            <a:tbl>
              <a:tblPr firstRow="1" bandRow="1">
                <a:tableStyleId>{F5AB1C69-6EDB-4FF4-983F-18BD219EF322}</a:tableStyleId>
              </a:tblPr>
              <a:tblGrid>
                <a:gridCol w="812800">
                  <a:extLst>
                    <a:ext uri="{9D8B030D-6E8A-4147-A177-3AD203B41FA5}">
                      <a16:colId xmlns:a16="http://schemas.microsoft.com/office/drawing/2014/main" val="2595580518"/>
                    </a:ext>
                  </a:extLst>
                </a:gridCol>
                <a:gridCol w="812800">
                  <a:extLst>
                    <a:ext uri="{9D8B030D-6E8A-4147-A177-3AD203B41FA5}">
                      <a16:colId xmlns:a16="http://schemas.microsoft.com/office/drawing/2014/main" val="3427830084"/>
                    </a:ext>
                  </a:extLst>
                </a:gridCol>
                <a:gridCol w="812800">
                  <a:extLst>
                    <a:ext uri="{9D8B030D-6E8A-4147-A177-3AD203B41FA5}">
                      <a16:colId xmlns:a16="http://schemas.microsoft.com/office/drawing/2014/main" val="1816732242"/>
                    </a:ext>
                  </a:extLst>
                </a:gridCol>
                <a:gridCol w="812800">
                  <a:extLst>
                    <a:ext uri="{9D8B030D-6E8A-4147-A177-3AD203B41FA5}">
                      <a16:colId xmlns:a16="http://schemas.microsoft.com/office/drawing/2014/main" val="1672673384"/>
                    </a:ext>
                  </a:extLst>
                </a:gridCol>
                <a:gridCol w="812800">
                  <a:extLst>
                    <a:ext uri="{9D8B030D-6E8A-4147-A177-3AD203B41FA5}">
                      <a16:colId xmlns:a16="http://schemas.microsoft.com/office/drawing/2014/main" val="2211183297"/>
                    </a:ext>
                  </a:extLst>
                </a:gridCol>
                <a:gridCol w="812800">
                  <a:extLst>
                    <a:ext uri="{9D8B030D-6E8A-4147-A177-3AD203B41FA5}">
                      <a16:colId xmlns:a16="http://schemas.microsoft.com/office/drawing/2014/main" val="3396918288"/>
                    </a:ext>
                  </a:extLst>
                </a:gridCol>
                <a:gridCol w="812800">
                  <a:extLst>
                    <a:ext uri="{9D8B030D-6E8A-4147-A177-3AD203B41FA5}">
                      <a16:colId xmlns:a16="http://schemas.microsoft.com/office/drawing/2014/main" val="563663983"/>
                    </a:ext>
                  </a:extLst>
                </a:gridCol>
                <a:gridCol w="812800">
                  <a:extLst>
                    <a:ext uri="{9D8B030D-6E8A-4147-A177-3AD203B41FA5}">
                      <a16:colId xmlns:a16="http://schemas.microsoft.com/office/drawing/2014/main" val="4146293837"/>
                    </a:ext>
                  </a:extLst>
                </a:gridCol>
                <a:gridCol w="812800">
                  <a:extLst>
                    <a:ext uri="{9D8B030D-6E8A-4147-A177-3AD203B41FA5}">
                      <a16:colId xmlns:a16="http://schemas.microsoft.com/office/drawing/2014/main" val="923422287"/>
                    </a:ext>
                  </a:extLst>
                </a:gridCol>
                <a:gridCol w="812800">
                  <a:extLst>
                    <a:ext uri="{9D8B030D-6E8A-4147-A177-3AD203B41FA5}">
                      <a16:colId xmlns:a16="http://schemas.microsoft.com/office/drawing/2014/main" val="2031663557"/>
                    </a:ext>
                  </a:extLst>
                </a:gridCol>
              </a:tblGrid>
              <a:tr h="370840">
                <a:tc>
                  <a:txBody>
                    <a:bodyPr/>
                    <a:lstStyle/>
                    <a:p>
                      <a:endParaRPr lang="es-CO" dirty="0"/>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dirty="0"/>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val="999138475"/>
                  </a:ext>
                </a:extLst>
              </a:tr>
            </a:tbl>
          </a:graphicData>
        </a:graphic>
      </p:graphicFrame>
      <p:graphicFrame>
        <p:nvGraphicFramePr>
          <p:cNvPr id="7" name="Tabla 6">
            <a:extLst>
              <a:ext uri="{FF2B5EF4-FFF2-40B4-BE49-F238E27FC236}">
                <a16:creationId xmlns:a16="http://schemas.microsoft.com/office/drawing/2014/main" id="{5093D487-25F4-4AC0-A8F5-B352541900EB}"/>
              </a:ext>
            </a:extLst>
          </p:cNvPr>
          <p:cNvGraphicFramePr>
            <a:graphicFrameLocks noGrp="1"/>
          </p:cNvGraphicFramePr>
          <p:nvPr>
            <p:extLst>
              <p:ext uri="{D42A27DB-BD31-4B8C-83A1-F6EECF244321}">
                <p14:modId xmlns:p14="http://schemas.microsoft.com/office/powerpoint/2010/main" val="2030222588"/>
              </p:ext>
            </p:extLst>
          </p:nvPr>
        </p:nvGraphicFramePr>
        <p:xfrm>
          <a:off x="3136900" y="4762348"/>
          <a:ext cx="8128000" cy="370840"/>
        </p:xfrm>
        <a:graphic>
          <a:graphicData uri="http://schemas.openxmlformats.org/drawingml/2006/table">
            <a:tbl>
              <a:tblPr firstRow="1" bandRow="1">
                <a:tableStyleId>{F5AB1C69-6EDB-4FF4-983F-18BD219EF322}</a:tableStyleId>
              </a:tblPr>
              <a:tblGrid>
                <a:gridCol w="812800">
                  <a:extLst>
                    <a:ext uri="{9D8B030D-6E8A-4147-A177-3AD203B41FA5}">
                      <a16:colId xmlns:a16="http://schemas.microsoft.com/office/drawing/2014/main" val="2595580518"/>
                    </a:ext>
                  </a:extLst>
                </a:gridCol>
                <a:gridCol w="812800">
                  <a:extLst>
                    <a:ext uri="{9D8B030D-6E8A-4147-A177-3AD203B41FA5}">
                      <a16:colId xmlns:a16="http://schemas.microsoft.com/office/drawing/2014/main" val="3427830084"/>
                    </a:ext>
                  </a:extLst>
                </a:gridCol>
                <a:gridCol w="812800">
                  <a:extLst>
                    <a:ext uri="{9D8B030D-6E8A-4147-A177-3AD203B41FA5}">
                      <a16:colId xmlns:a16="http://schemas.microsoft.com/office/drawing/2014/main" val="1816732242"/>
                    </a:ext>
                  </a:extLst>
                </a:gridCol>
                <a:gridCol w="812800">
                  <a:extLst>
                    <a:ext uri="{9D8B030D-6E8A-4147-A177-3AD203B41FA5}">
                      <a16:colId xmlns:a16="http://schemas.microsoft.com/office/drawing/2014/main" val="1672673384"/>
                    </a:ext>
                  </a:extLst>
                </a:gridCol>
                <a:gridCol w="812800">
                  <a:extLst>
                    <a:ext uri="{9D8B030D-6E8A-4147-A177-3AD203B41FA5}">
                      <a16:colId xmlns:a16="http://schemas.microsoft.com/office/drawing/2014/main" val="2211183297"/>
                    </a:ext>
                  </a:extLst>
                </a:gridCol>
                <a:gridCol w="812800">
                  <a:extLst>
                    <a:ext uri="{9D8B030D-6E8A-4147-A177-3AD203B41FA5}">
                      <a16:colId xmlns:a16="http://schemas.microsoft.com/office/drawing/2014/main" val="3396918288"/>
                    </a:ext>
                  </a:extLst>
                </a:gridCol>
                <a:gridCol w="812800">
                  <a:extLst>
                    <a:ext uri="{9D8B030D-6E8A-4147-A177-3AD203B41FA5}">
                      <a16:colId xmlns:a16="http://schemas.microsoft.com/office/drawing/2014/main" val="563663983"/>
                    </a:ext>
                  </a:extLst>
                </a:gridCol>
                <a:gridCol w="812800">
                  <a:extLst>
                    <a:ext uri="{9D8B030D-6E8A-4147-A177-3AD203B41FA5}">
                      <a16:colId xmlns:a16="http://schemas.microsoft.com/office/drawing/2014/main" val="4146293837"/>
                    </a:ext>
                  </a:extLst>
                </a:gridCol>
                <a:gridCol w="812800">
                  <a:extLst>
                    <a:ext uri="{9D8B030D-6E8A-4147-A177-3AD203B41FA5}">
                      <a16:colId xmlns:a16="http://schemas.microsoft.com/office/drawing/2014/main" val="923422287"/>
                    </a:ext>
                  </a:extLst>
                </a:gridCol>
                <a:gridCol w="812800">
                  <a:extLst>
                    <a:ext uri="{9D8B030D-6E8A-4147-A177-3AD203B41FA5}">
                      <a16:colId xmlns:a16="http://schemas.microsoft.com/office/drawing/2014/main" val="2031663557"/>
                    </a:ext>
                  </a:extLst>
                </a:gridCol>
              </a:tblGrid>
              <a:tr h="370840">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1</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1</a:t>
                      </a:r>
                    </a:p>
                  </a:txBody>
                  <a:tcPr/>
                </a:tc>
                <a:extLst>
                  <a:ext uri="{0D108BD9-81ED-4DB2-BD59-A6C34878D82A}">
                    <a16:rowId xmlns:a16="http://schemas.microsoft.com/office/drawing/2014/main" val="999138475"/>
                  </a:ext>
                </a:extLst>
              </a:tr>
            </a:tbl>
          </a:graphicData>
        </a:graphic>
      </p:graphicFrame>
      <p:graphicFrame>
        <p:nvGraphicFramePr>
          <p:cNvPr id="9" name="Tabla 8">
            <a:extLst>
              <a:ext uri="{FF2B5EF4-FFF2-40B4-BE49-F238E27FC236}">
                <a16:creationId xmlns:a16="http://schemas.microsoft.com/office/drawing/2014/main" id="{2C29F440-4494-4A17-9A21-F85669553F29}"/>
              </a:ext>
            </a:extLst>
          </p:cNvPr>
          <p:cNvGraphicFramePr>
            <a:graphicFrameLocks noGrp="1"/>
          </p:cNvGraphicFramePr>
          <p:nvPr>
            <p:extLst>
              <p:ext uri="{D42A27DB-BD31-4B8C-83A1-F6EECF244321}">
                <p14:modId xmlns:p14="http://schemas.microsoft.com/office/powerpoint/2010/main" val="3246837889"/>
              </p:ext>
            </p:extLst>
          </p:nvPr>
        </p:nvGraphicFramePr>
        <p:xfrm>
          <a:off x="3136900" y="5798173"/>
          <a:ext cx="8128000" cy="370840"/>
        </p:xfrm>
        <a:graphic>
          <a:graphicData uri="http://schemas.openxmlformats.org/drawingml/2006/table">
            <a:tbl>
              <a:tblPr firstRow="1" bandRow="1">
                <a:tableStyleId>{F5AB1C69-6EDB-4FF4-983F-18BD219EF322}</a:tableStyleId>
              </a:tblPr>
              <a:tblGrid>
                <a:gridCol w="812800">
                  <a:extLst>
                    <a:ext uri="{9D8B030D-6E8A-4147-A177-3AD203B41FA5}">
                      <a16:colId xmlns:a16="http://schemas.microsoft.com/office/drawing/2014/main" val="2595580518"/>
                    </a:ext>
                  </a:extLst>
                </a:gridCol>
                <a:gridCol w="812800">
                  <a:extLst>
                    <a:ext uri="{9D8B030D-6E8A-4147-A177-3AD203B41FA5}">
                      <a16:colId xmlns:a16="http://schemas.microsoft.com/office/drawing/2014/main" val="3427830084"/>
                    </a:ext>
                  </a:extLst>
                </a:gridCol>
                <a:gridCol w="812800">
                  <a:extLst>
                    <a:ext uri="{9D8B030D-6E8A-4147-A177-3AD203B41FA5}">
                      <a16:colId xmlns:a16="http://schemas.microsoft.com/office/drawing/2014/main" val="1816732242"/>
                    </a:ext>
                  </a:extLst>
                </a:gridCol>
                <a:gridCol w="812800">
                  <a:extLst>
                    <a:ext uri="{9D8B030D-6E8A-4147-A177-3AD203B41FA5}">
                      <a16:colId xmlns:a16="http://schemas.microsoft.com/office/drawing/2014/main" val="1672673384"/>
                    </a:ext>
                  </a:extLst>
                </a:gridCol>
                <a:gridCol w="812800">
                  <a:extLst>
                    <a:ext uri="{9D8B030D-6E8A-4147-A177-3AD203B41FA5}">
                      <a16:colId xmlns:a16="http://schemas.microsoft.com/office/drawing/2014/main" val="2211183297"/>
                    </a:ext>
                  </a:extLst>
                </a:gridCol>
                <a:gridCol w="812800">
                  <a:extLst>
                    <a:ext uri="{9D8B030D-6E8A-4147-A177-3AD203B41FA5}">
                      <a16:colId xmlns:a16="http://schemas.microsoft.com/office/drawing/2014/main" val="3396918288"/>
                    </a:ext>
                  </a:extLst>
                </a:gridCol>
                <a:gridCol w="812800">
                  <a:extLst>
                    <a:ext uri="{9D8B030D-6E8A-4147-A177-3AD203B41FA5}">
                      <a16:colId xmlns:a16="http://schemas.microsoft.com/office/drawing/2014/main" val="563663983"/>
                    </a:ext>
                  </a:extLst>
                </a:gridCol>
                <a:gridCol w="812800">
                  <a:extLst>
                    <a:ext uri="{9D8B030D-6E8A-4147-A177-3AD203B41FA5}">
                      <a16:colId xmlns:a16="http://schemas.microsoft.com/office/drawing/2014/main" val="4146293837"/>
                    </a:ext>
                  </a:extLst>
                </a:gridCol>
                <a:gridCol w="812800">
                  <a:extLst>
                    <a:ext uri="{9D8B030D-6E8A-4147-A177-3AD203B41FA5}">
                      <a16:colId xmlns:a16="http://schemas.microsoft.com/office/drawing/2014/main" val="923422287"/>
                    </a:ext>
                  </a:extLst>
                </a:gridCol>
                <a:gridCol w="812800">
                  <a:extLst>
                    <a:ext uri="{9D8B030D-6E8A-4147-A177-3AD203B41FA5}">
                      <a16:colId xmlns:a16="http://schemas.microsoft.com/office/drawing/2014/main" val="2031663557"/>
                    </a:ext>
                  </a:extLst>
                </a:gridCol>
              </a:tblGrid>
              <a:tr h="370840">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1</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1</a:t>
                      </a:r>
                    </a:p>
                  </a:txBody>
                  <a:tcPr/>
                </a:tc>
                <a:extLst>
                  <a:ext uri="{0D108BD9-81ED-4DB2-BD59-A6C34878D82A}">
                    <a16:rowId xmlns:a16="http://schemas.microsoft.com/office/drawing/2014/main" val="999138475"/>
                  </a:ext>
                </a:extLst>
              </a:tr>
            </a:tbl>
          </a:graphicData>
        </a:graphic>
      </p:graphicFrame>
      <p:sp>
        <p:nvSpPr>
          <p:cNvPr id="14" name="Flecha: a la izquierda y derecha 13">
            <a:extLst>
              <a:ext uri="{FF2B5EF4-FFF2-40B4-BE49-F238E27FC236}">
                <a16:creationId xmlns:a16="http://schemas.microsoft.com/office/drawing/2014/main" id="{EBE4D140-2D3B-484A-9280-0A81AB963F76}"/>
              </a:ext>
            </a:extLst>
          </p:cNvPr>
          <p:cNvSpPr/>
          <p:nvPr/>
        </p:nvSpPr>
        <p:spPr>
          <a:xfrm>
            <a:off x="6842929" y="6063604"/>
            <a:ext cx="1497204" cy="370840"/>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CO"/>
          </a:p>
        </p:txBody>
      </p:sp>
      <p:sp>
        <p:nvSpPr>
          <p:cNvPr id="15" name="Rectángulo: esquinas redondeadas 14">
            <a:extLst>
              <a:ext uri="{FF2B5EF4-FFF2-40B4-BE49-F238E27FC236}">
                <a16:creationId xmlns:a16="http://schemas.microsoft.com/office/drawing/2014/main" id="{6BF886A1-3D56-4816-B24C-2F76900956B3}"/>
              </a:ext>
            </a:extLst>
          </p:cNvPr>
          <p:cNvSpPr/>
          <p:nvPr/>
        </p:nvSpPr>
        <p:spPr>
          <a:xfrm>
            <a:off x="9616273" y="5629482"/>
            <a:ext cx="1737527" cy="706161"/>
          </a:xfrm>
          <a:prstGeom prst="roundRect">
            <a:avLst/>
          </a:prstGeom>
          <a:solidFill>
            <a:srgbClr val="9BBB59">
              <a:alpha val="32157"/>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39819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Autómata celular elemental o unidimensional</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El detalle mas importante para el CA es el tiempo.</a:t>
            </a:r>
          </a:p>
          <a:p>
            <a:pPr marL="50800" indent="0" algn="just">
              <a:buSzPct val="100000"/>
              <a:buNone/>
            </a:pPr>
            <a:r>
              <a:rPr lang="es-CO" sz="2400" dirty="0"/>
              <a:t>No es tiempo real o tiempo especifico de humanos o GMT (Greenwich Mean Time), por el contrario CA tiene un tiempo especifico al modelo limitado al periodo o tiempo especifico que puede ser llamado “Generación” o también en ingles “</a:t>
            </a:r>
            <a:r>
              <a:rPr lang="es-CO" sz="2400" dirty="0" err="1"/>
              <a:t>frame</a:t>
            </a:r>
            <a:r>
              <a:rPr lang="es-CO" sz="2400" dirty="0"/>
              <a:t> </a:t>
            </a:r>
            <a:r>
              <a:rPr lang="es-CO" sz="2400" dirty="0" err="1"/>
              <a:t>count</a:t>
            </a:r>
            <a:r>
              <a:rPr lang="es-CO" sz="2400" dirty="0"/>
              <a:t>”.</a:t>
            </a:r>
          </a:p>
          <a:p>
            <a:pPr marL="50800" indent="0" algn="just">
              <a:buSzPct val="100000"/>
              <a:buNone/>
            </a:pPr>
            <a:endParaRPr lang="es-CO" sz="2400" dirty="0"/>
          </a:p>
          <a:p>
            <a:pPr marL="50800" indent="0" algn="just">
              <a:buSzPct val="100000"/>
              <a:buNone/>
            </a:pPr>
            <a:r>
              <a:rPr lang="es-CO" sz="2400" dirty="0"/>
              <a:t>Las figuras de color verde en la diapositiva anterior nos muestran CA en el tiempo igual a 0 o generación 0. Ahora </a:t>
            </a:r>
          </a:p>
          <a:p>
            <a:pPr marL="50800" indent="0" algn="just">
              <a:buSzPct val="100000"/>
              <a:buNone/>
            </a:pPr>
            <a:endParaRPr lang="es-CO" sz="2400" dirty="0"/>
          </a:p>
          <a:p>
            <a:pPr marL="50800" indent="0" algn="just">
              <a:buSzPct val="100000"/>
              <a:buNone/>
            </a:pPr>
            <a:r>
              <a:rPr lang="es-CO" sz="2400" dirty="0"/>
              <a:t>¿Cómo calculamos los estados de todas las celdas en la generación 1? ¿Y la generación 2? Y así sucesivamente.
</a:t>
            </a:r>
          </a:p>
        </p:txBody>
      </p:sp>
      <p:sp>
        <p:nvSpPr>
          <p:cNvPr id="5" name="CuadroTexto 4">
            <a:extLst>
              <a:ext uri="{FF2B5EF4-FFF2-40B4-BE49-F238E27FC236}">
                <a16:creationId xmlns:a16="http://schemas.microsoft.com/office/drawing/2014/main" id="{A64CEBE6-F889-42C6-969E-570DDBAF6D14}"/>
              </a:ext>
            </a:extLst>
          </p:cNvPr>
          <p:cNvSpPr txBox="1"/>
          <p:nvPr/>
        </p:nvSpPr>
        <p:spPr>
          <a:xfrm>
            <a:off x="0" y="6550223"/>
            <a:ext cx="6096000" cy="307777"/>
          </a:xfrm>
          <a:prstGeom prst="rect">
            <a:avLst/>
          </a:prstGeom>
          <a:noFill/>
        </p:spPr>
        <p:txBody>
          <a:bodyPr wrap="square">
            <a:spAutoFit/>
          </a:bodyPr>
          <a:lstStyle/>
          <a:p>
            <a:r>
              <a:rPr lang="es-CO" sz="1400" dirty="0"/>
              <a:t>Daniel </a:t>
            </a:r>
            <a:r>
              <a:rPr lang="es-CO" sz="1400" dirty="0" err="1"/>
              <a:t>Shiffman</a:t>
            </a:r>
            <a:r>
              <a:rPr lang="es-CO" sz="1400" dirty="0"/>
              <a:t> – </a:t>
            </a:r>
            <a:r>
              <a:rPr lang="es-CO" sz="1400" dirty="0" err="1"/>
              <a:t>The</a:t>
            </a:r>
            <a:r>
              <a:rPr lang="es-CO" sz="1400" dirty="0"/>
              <a:t> Natura </a:t>
            </a:r>
            <a:r>
              <a:rPr lang="es-CO" sz="1400" dirty="0" err="1"/>
              <a:t>of</a:t>
            </a:r>
            <a:r>
              <a:rPr lang="es-CO" sz="1400" dirty="0"/>
              <a:t> </a:t>
            </a:r>
            <a:r>
              <a:rPr lang="es-CO" sz="1400" dirty="0" err="1"/>
              <a:t>code</a:t>
            </a:r>
            <a:endParaRPr lang="es-CO" dirty="0"/>
          </a:p>
        </p:txBody>
      </p:sp>
    </p:spTree>
    <p:extLst>
      <p:ext uri="{BB962C8B-B14F-4D97-AF65-F5344CB8AC3E}">
        <p14:creationId xmlns:p14="http://schemas.microsoft.com/office/powerpoint/2010/main" val="2253252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Autómata celular elemental o unidimensional</a:t>
            </a:r>
            <a:endParaRPr lang="es-CO" dirty="0"/>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buSzPct val="100000"/>
                  <a:buNone/>
                </a:pPr>
                <a:r>
                  <a:rPr lang="es-CO" sz="2200" dirty="0"/>
                  <a:t>Generación 0</a:t>
                </a:r>
              </a:p>
              <a:p>
                <a:pPr marL="50800" indent="0">
                  <a:buSzPct val="100000"/>
                  <a:buNone/>
                </a:pPr>
                <a:endParaRPr lang="es-CO" sz="2200" dirty="0"/>
              </a:p>
              <a:p>
                <a:pPr marL="50800" indent="0">
                  <a:buSzPct val="100000"/>
                  <a:buNone/>
                </a:pPr>
                <a:r>
                  <a:rPr lang="es-CO" sz="2200" dirty="0"/>
                  <a:t>Generación 1</a:t>
                </a:r>
              </a:p>
              <a:p>
                <a:pPr marL="50800" indent="0">
                  <a:buSzPct val="100000"/>
                  <a:buNone/>
                </a:pPr>
                <a:endParaRPr lang="es-CO" sz="2200" dirty="0"/>
              </a:p>
              <a:p>
                <a:pPr marL="50800" indent="0">
                  <a:buSzPct val="100000"/>
                  <a:buNone/>
                </a:pPr>
                <a:r>
                  <a:rPr lang="es-CO" sz="2200" dirty="0"/>
                  <a:t>Generación 2</a:t>
                </a:r>
              </a:p>
              <a:p>
                <a:pPr marL="50800" indent="0">
                  <a:buSzPct val="100000"/>
                  <a:buNone/>
                </a:pPr>
                <a:r>
                  <a:rPr lang="es-CO" sz="2200" dirty="0"/>
                  <a:t>Los criterios para establecer un cambio o un avance en los estados de las celdas se puede interpretar como las relaciones entre vecindario con relación a una celda llamada “</a:t>
                </a:r>
                <a14:m>
                  <m:oMath xmlns:m="http://schemas.openxmlformats.org/officeDocument/2006/math">
                    <m:r>
                      <a:rPr lang="es-CO" sz="2200" i="1" dirty="0">
                        <a:latin typeface="Cambria Math" panose="02040503050406030204" pitchFamily="18" charset="0"/>
                      </a:rPr>
                      <m:t>𝐶𝐸𝐿𝐷𝐴</m:t>
                    </m:r>
                  </m:oMath>
                </a14:m>
                <a:r>
                  <a:rPr lang="es-CO" sz="2200" dirty="0"/>
                  <a:t>” y las interacción es un tiempo “</a:t>
                </a:r>
                <a14:m>
                  <m:oMath xmlns:m="http://schemas.openxmlformats.org/officeDocument/2006/math">
                    <m:r>
                      <a:rPr lang="es-CO" sz="2200" i="1" dirty="0" smtClean="0">
                        <a:latin typeface="Cambria Math" panose="02040503050406030204" pitchFamily="18" charset="0"/>
                      </a:rPr>
                      <m:t>𝑡</m:t>
                    </m:r>
                  </m:oMath>
                </a14:m>
                <a:r>
                  <a:rPr lang="es-CO" sz="2200" dirty="0"/>
                  <a:t>” se detalla con el siguiente seudocódigo.</a:t>
                </a:r>
              </a:p>
              <a:p>
                <a:pPr marL="50800" indent="0">
                  <a:buSzPct val="100000"/>
                  <a:buNone/>
                </a:pPr>
                <a14:m>
                  <m:oMathPara xmlns:m="http://schemas.openxmlformats.org/officeDocument/2006/math">
                    <m:oMathParaPr>
                      <m:jc m:val="centerGroup"/>
                    </m:oMathParaPr>
                    <m:oMath xmlns:m="http://schemas.openxmlformats.org/officeDocument/2006/math">
                      <m:r>
                        <a:rPr lang="es-CO" sz="2200" i="1" dirty="0" smtClean="0">
                          <a:latin typeface="Cambria Math" panose="02040503050406030204" pitchFamily="18" charset="0"/>
                        </a:rPr>
                        <m:t>𝐸𝑆𝑇𝐴𝐷𝑂</m:t>
                      </m:r>
                      <m:r>
                        <a:rPr lang="es-CO" sz="2200" i="1" dirty="0">
                          <a:latin typeface="Cambria Math" panose="02040503050406030204" pitchFamily="18" charset="0"/>
                        </a:rPr>
                        <m:t> </m:t>
                      </m:r>
                      <m:r>
                        <a:rPr lang="es-CO" sz="2200" i="1" dirty="0" smtClean="0">
                          <a:latin typeface="Cambria Math" panose="02040503050406030204" pitchFamily="18" charset="0"/>
                        </a:rPr>
                        <m:t>𝐶𝐸𝐿𝐷𝐴</m:t>
                      </m:r>
                      <m:r>
                        <a:rPr lang="es-CO" sz="2200" i="1" dirty="0" smtClean="0">
                          <a:latin typeface="Cambria Math" panose="02040503050406030204" pitchFamily="18" charset="0"/>
                        </a:rPr>
                        <m:t> </m:t>
                      </m:r>
                      <m:r>
                        <a:rPr lang="es-CO" sz="2200" i="1" dirty="0" smtClean="0">
                          <a:latin typeface="Cambria Math" panose="02040503050406030204" pitchFamily="18" charset="0"/>
                        </a:rPr>
                        <m:t>𝑒𝑛</m:t>
                      </m:r>
                      <m:r>
                        <a:rPr lang="es-CO" sz="2200" i="1" dirty="0" smtClean="0">
                          <a:latin typeface="Cambria Math" panose="02040503050406030204" pitchFamily="18" charset="0"/>
                        </a:rPr>
                        <m:t> </m:t>
                      </m:r>
                      <m:r>
                        <a:rPr lang="es-CO" sz="2200" i="1" dirty="0" smtClean="0">
                          <a:latin typeface="Cambria Math" panose="02040503050406030204" pitchFamily="18" charset="0"/>
                        </a:rPr>
                        <m:t>𝑡</m:t>
                      </m:r>
                      <m:r>
                        <a:rPr lang="es-CO" sz="2200" i="1" dirty="0" smtClean="0">
                          <a:latin typeface="Cambria Math" panose="02040503050406030204" pitchFamily="18" charset="0"/>
                        </a:rPr>
                        <m:t> = </m:t>
                      </m:r>
                      <m:r>
                        <a:rPr lang="es-CO" sz="2200" i="1" dirty="0" smtClean="0">
                          <a:latin typeface="Cambria Math" panose="02040503050406030204" pitchFamily="18" charset="0"/>
                        </a:rPr>
                        <m:t>𝑓</m:t>
                      </m:r>
                      <m:r>
                        <a:rPr lang="es-CO" sz="2200" i="1" dirty="0" smtClean="0">
                          <a:latin typeface="Cambria Math" panose="02040503050406030204" pitchFamily="18" charset="0"/>
                        </a:rPr>
                        <m:t>(</m:t>
                      </m:r>
                      <m:r>
                        <a:rPr lang="es-CO" sz="2200" i="1" dirty="0" smtClean="0">
                          <a:latin typeface="Cambria Math" panose="02040503050406030204" pitchFamily="18" charset="0"/>
                        </a:rPr>
                        <m:t>𝐶𝐸𝐿𝐷𝐴</m:t>
                      </m:r>
                      <m:r>
                        <a:rPr lang="es-CO" sz="2200" i="1" dirty="0" smtClean="0">
                          <a:latin typeface="Cambria Math" panose="02040503050406030204" pitchFamily="18" charset="0"/>
                        </a:rPr>
                        <m:t> </m:t>
                      </m:r>
                      <m:r>
                        <a:rPr lang="es-CO" sz="2200" i="1" dirty="0" smtClean="0">
                          <a:latin typeface="Cambria Math" panose="02040503050406030204" pitchFamily="18" charset="0"/>
                        </a:rPr>
                        <m:t>𝑉𝑒𝑐𝑖𝑛𝑑𝑎𝑟𝑖𝑜</m:t>
                      </m:r>
                      <m:r>
                        <a:rPr lang="es-CO" sz="2200" i="1" dirty="0" smtClean="0">
                          <a:latin typeface="Cambria Math" panose="02040503050406030204" pitchFamily="18" charset="0"/>
                        </a:rPr>
                        <m:t> (</m:t>
                      </m:r>
                      <m:r>
                        <a:rPr lang="es-CO" sz="2200" i="1" dirty="0" smtClean="0">
                          <a:latin typeface="Cambria Math" panose="02040503050406030204" pitchFamily="18" charset="0"/>
                        </a:rPr>
                        <m:t>𝑡</m:t>
                      </m:r>
                      <m:r>
                        <a:rPr lang="es-CO" sz="2200" i="1" dirty="0" smtClean="0">
                          <a:latin typeface="Cambria Math" panose="02040503050406030204" pitchFamily="18" charset="0"/>
                        </a:rPr>
                        <m:t>−1))</m:t>
                      </m:r>
                    </m:oMath>
                  </m:oMathPara>
                </a14:m>
                <a:endParaRPr lang="es-CO" sz="2200" dirty="0"/>
              </a:p>
              <a:p>
                <a:pPr marL="50800" indent="0">
                  <a:buSzPct val="100000"/>
                  <a:buNone/>
                </a:pPr>
                <a:r>
                  <a:rPr lang="es-CO" sz="2200" dirty="0"/>
                  <a:t>En otras palabras el estado de una celda depende de una función que detalla el estado  y su vecindario en un periodo de tiempo previo al actual.</a:t>
                </a:r>
              </a:p>
              <a:p>
                <a:pPr marL="50800" indent="0">
                  <a:buSzPct val="100000"/>
                  <a:buNone/>
                </a:pPr>
                <a:endParaRPr lang="es-CO" sz="2200" dirty="0"/>
              </a:p>
              <a:p>
                <a:pPr marL="50800" indent="0">
                  <a:buSzPct val="100000"/>
                  <a:buNone/>
                </a:pPr>
                <a:endParaRPr lang="es-CO" sz="2200" dirty="0"/>
              </a:p>
            </p:txBody>
          </p:sp>
        </mc:Choice>
        <mc:Fallback xmlns="">
          <p:sp>
            <p:nvSpPr>
              <p:cNvPr id="3" name="Marcador de texto 2">
                <a:extLst>
                  <a:ext uri="{FF2B5EF4-FFF2-40B4-BE49-F238E27FC236}">
                    <a16:creationId xmlns:a16="http://schemas.microsoft.com/office/drawing/2014/main" id="{3A3F58D2-8404-4976-B6CA-BEBD529CE2D2}"/>
                  </a:ext>
                </a:extLst>
              </p:cNvPr>
              <p:cNvSpPr>
                <a:spLocks noGrp="1" noRot="1" noChangeAspect="1" noMove="1" noResize="1" noEditPoints="1" noAdjustHandles="1" noChangeArrowheads="1" noChangeShapeType="1" noTextEdit="1"/>
              </p:cNvSpPr>
              <p:nvPr>
                <p:ph type="body" idx="1"/>
              </p:nvPr>
            </p:nvSpPr>
            <p:spPr>
              <a:blipFill>
                <a:blip r:embed="rId3"/>
                <a:stretch>
                  <a:fillRect l="-348" b="-9664"/>
                </a:stretch>
              </a:blipFill>
            </p:spPr>
            <p:txBody>
              <a:bodyPr/>
              <a:lstStyle/>
              <a:p>
                <a:r>
                  <a:rPr lang="es-CO">
                    <a:noFill/>
                  </a:rPr>
                  <a:t> </a:t>
                </a:r>
              </a:p>
            </p:txBody>
          </p:sp>
        </mc:Fallback>
      </mc:AlternateContent>
      <p:sp>
        <p:nvSpPr>
          <p:cNvPr id="5" name="CuadroTexto 4">
            <a:extLst>
              <a:ext uri="{FF2B5EF4-FFF2-40B4-BE49-F238E27FC236}">
                <a16:creationId xmlns:a16="http://schemas.microsoft.com/office/drawing/2014/main" id="{A64CEBE6-F889-42C6-969E-570DDBAF6D14}"/>
              </a:ext>
            </a:extLst>
          </p:cNvPr>
          <p:cNvSpPr txBox="1"/>
          <p:nvPr/>
        </p:nvSpPr>
        <p:spPr>
          <a:xfrm>
            <a:off x="0" y="6550223"/>
            <a:ext cx="6096000" cy="307777"/>
          </a:xfrm>
          <a:prstGeom prst="rect">
            <a:avLst/>
          </a:prstGeom>
          <a:noFill/>
        </p:spPr>
        <p:txBody>
          <a:bodyPr wrap="square">
            <a:spAutoFit/>
          </a:bodyPr>
          <a:lstStyle/>
          <a:p>
            <a:r>
              <a:rPr lang="es-CO" sz="1400" dirty="0"/>
              <a:t>Daniel </a:t>
            </a:r>
            <a:r>
              <a:rPr lang="es-CO" sz="1400" dirty="0" err="1"/>
              <a:t>Shiffman</a:t>
            </a:r>
            <a:r>
              <a:rPr lang="es-CO" sz="1400" dirty="0"/>
              <a:t> – </a:t>
            </a:r>
            <a:r>
              <a:rPr lang="es-CO" sz="1400" dirty="0" err="1"/>
              <a:t>The</a:t>
            </a:r>
            <a:r>
              <a:rPr lang="es-CO" sz="1400" dirty="0"/>
              <a:t> Natura </a:t>
            </a:r>
            <a:r>
              <a:rPr lang="es-CO" sz="1400" dirty="0" err="1"/>
              <a:t>of</a:t>
            </a:r>
            <a:r>
              <a:rPr lang="es-CO" sz="1400" dirty="0"/>
              <a:t> </a:t>
            </a:r>
            <a:r>
              <a:rPr lang="es-CO" sz="1400" dirty="0" err="1"/>
              <a:t>code</a:t>
            </a:r>
            <a:endParaRPr lang="es-CO" dirty="0"/>
          </a:p>
        </p:txBody>
      </p:sp>
      <p:graphicFrame>
        <p:nvGraphicFramePr>
          <p:cNvPr id="7" name="Tabla 6">
            <a:extLst>
              <a:ext uri="{FF2B5EF4-FFF2-40B4-BE49-F238E27FC236}">
                <a16:creationId xmlns:a16="http://schemas.microsoft.com/office/drawing/2014/main" id="{5093D487-25F4-4AC0-A8F5-B352541900EB}"/>
              </a:ext>
            </a:extLst>
          </p:cNvPr>
          <p:cNvGraphicFramePr>
            <a:graphicFrameLocks noGrp="1"/>
          </p:cNvGraphicFramePr>
          <p:nvPr>
            <p:extLst>
              <p:ext uri="{D42A27DB-BD31-4B8C-83A1-F6EECF244321}">
                <p14:modId xmlns:p14="http://schemas.microsoft.com/office/powerpoint/2010/main" val="3436483723"/>
              </p:ext>
            </p:extLst>
          </p:nvPr>
        </p:nvGraphicFramePr>
        <p:xfrm>
          <a:off x="3048000" y="1961998"/>
          <a:ext cx="8128000" cy="370840"/>
        </p:xfrm>
        <a:graphic>
          <a:graphicData uri="http://schemas.openxmlformats.org/drawingml/2006/table">
            <a:tbl>
              <a:tblPr firstRow="1" bandRow="1">
                <a:tableStyleId>{F5AB1C69-6EDB-4FF4-983F-18BD219EF322}</a:tableStyleId>
              </a:tblPr>
              <a:tblGrid>
                <a:gridCol w="812800">
                  <a:extLst>
                    <a:ext uri="{9D8B030D-6E8A-4147-A177-3AD203B41FA5}">
                      <a16:colId xmlns:a16="http://schemas.microsoft.com/office/drawing/2014/main" val="2595580518"/>
                    </a:ext>
                  </a:extLst>
                </a:gridCol>
                <a:gridCol w="812800">
                  <a:extLst>
                    <a:ext uri="{9D8B030D-6E8A-4147-A177-3AD203B41FA5}">
                      <a16:colId xmlns:a16="http://schemas.microsoft.com/office/drawing/2014/main" val="3427830084"/>
                    </a:ext>
                  </a:extLst>
                </a:gridCol>
                <a:gridCol w="812800">
                  <a:extLst>
                    <a:ext uri="{9D8B030D-6E8A-4147-A177-3AD203B41FA5}">
                      <a16:colId xmlns:a16="http://schemas.microsoft.com/office/drawing/2014/main" val="1816732242"/>
                    </a:ext>
                  </a:extLst>
                </a:gridCol>
                <a:gridCol w="812800">
                  <a:extLst>
                    <a:ext uri="{9D8B030D-6E8A-4147-A177-3AD203B41FA5}">
                      <a16:colId xmlns:a16="http://schemas.microsoft.com/office/drawing/2014/main" val="1672673384"/>
                    </a:ext>
                  </a:extLst>
                </a:gridCol>
                <a:gridCol w="812800">
                  <a:extLst>
                    <a:ext uri="{9D8B030D-6E8A-4147-A177-3AD203B41FA5}">
                      <a16:colId xmlns:a16="http://schemas.microsoft.com/office/drawing/2014/main" val="2211183297"/>
                    </a:ext>
                  </a:extLst>
                </a:gridCol>
                <a:gridCol w="812800">
                  <a:extLst>
                    <a:ext uri="{9D8B030D-6E8A-4147-A177-3AD203B41FA5}">
                      <a16:colId xmlns:a16="http://schemas.microsoft.com/office/drawing/2014/main" val="3396918288"/>
                    </a:ext>
                  </a:extLst>
                </a:gridCol>
                <a:gridCol w="812800">
                  <a:extLst>
                    <a:ext uri="{9D8B030D-6E8A-4147-A177-3AD203B41FA5}">
                      <a16:colId xmlns:a16="http://schemas.microsoft.com/office/drawing/2014/main" val="563663983"/>
                    </a:ext>
                  </a:extLst>
                </a:gridCol>
                <a:gridCol w="812800">
                  <a:extLst>
                    <a:ext uri="{9D8B030D-6E8A-4147-A177-3AD203B41FA5}">
                      <a16:colId xmlns:a16="http://schemas.microsoft.com/office/drawing/2014/main" val="4146293837"/>
                    </a:ext>
                  </a:extLst>
                </a:gridCol>
                <a:gridCol w="812800">
                  <a:extLst>
                    <a:ext uri="{9D8B030D-6E8A-4147-A177-3AD203B41FA5}">
                      <a16:colId xmlns:a16="http://schemas.microsoft.com/office/drawing/2014/main" val="923422287"/>
                    </a:ext>
                  </a:extLst>
                </a:gridCol>
                <a:gridCol w="812800">
                  <a:extLst>
                    <a:ext uri="{9D8B030D-6E8A-4147-A177-3AD203B41FA5}">
                      <a16:colId xmlns:a16="http://schemas.microsoft.com/office/drawing/2014/main" val="2031663557"/>
                    </a:ext>
                  </a:extLst>
                </a:gridCol>
              </a:tblGrid>
              <a:tr h="370840">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1</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1</a:t>
                      </a:r>
                    </a:p>
                  </a:txBody>
                  <a:tcPr/>
                </a:tc>
                <a:extLst>
                  <a:ext uri="{0D108BD9-81ED-4DB2-BD59-A6C34878D82A}">
                    <a16:rowId xmlns:a16="http://schemas.microsoft.com/office/drawing/2014/main" val="999138475"/>
                  </a:ext>
                </a:extLst>
              </a:tr>
            </a:tbl>
          </a:graphicData>
        </a:graphic>
      </p:graphicFrame>
      <p:graphicFrame>
        <p:nvGraphicFramePr>
          <p:cNvPr id="9" name="Tabla 8">
            <a:extLst>
              <a:ext uri="{FF2B5EF4-FFF2-40B4-BE49-F238E27FC236}">
                <a16:creationId xmlns:a16="http://schemas.microsoft.com/office/drawing/2014/main" id="{2C29F440-4494-4A17-9A21-F85669553F29}"/>
              </a:ext>
            </a:extLst>
          </p:cNvPr>
          <p:cNvGraphicFramePr>
            <a:graphicFrameLocks noGrp="1"/>
          </p:cNvGraphicFramePr>
          <p:nvPr>
            <p:extLst>
              <p:ext uri="{D42A27DB-BD31-4B8C-83A1-F6EECF244321}">
                <p14:modId xmlns:p14="http://schemas.microsoft.com/office/powerpoint/2010/main" val="3484772923"/>
              </p:ext>
            </p:extLst>
          </p:nvPr>
        </p:nvGraphicFramePr>
        <p:xfrm>
          <a:off x="3048000" y="2706098"/>
          <a:ext cx="8128000" cy="370840"/>
        </p:xfrm>
        <a:graphic>
          <a:graphicData uri="http://schemas.openxmlformats.org/drawingml/2006/table">
            <a:tbl>
              <a:tblPr firstRow="1" bandRow="1">
                <a:tableStyleId>{F5AB1C69-6EDB-4FF4-983F-18BD219EF322}</a:tableStyleId>
              </a:tblPr>
              <a:tblGrid>
                <a:gridCol w="812800">
                  <a:extLst>
                    <a:ext uri="{9D8B030D-6E8A-4147-A177-3AD203B41FA5}">
                      <a16:colId xmlns:a16="http://schemas.microsoft.com/office/drawing/2014/main" val="2595580518"/>
                    </a:ext>
                  </a:extLst>
                </a:gridCol>
                <a:gridCol w="812800">
                  <a:extLst>
                    <a:ext uri="{9D8B030D-6E8A-4147-A177-3AD203B41FA5}">
                      <a16:colId xmlns:a16="http://schemas.microsoft.com/office/drawing/2014/main" val="3427830084"/>
                    </a:ext>
                  </a:extLst>
                </a:gridCol>
                <a:gridCol w="812800">
                  <a:extLst>
                    <a:ext uri="{9D8B030D-6E8A-4147-A177-3AD203B41FA5}">
                      <a16:colId xmlns:a16="http://schemas.microsoft.com/office/drawing/2014/main" val="1816732242"/>
                    </a:ext>
                  </a:extLst>
                </a:gridCol>
                <a:gridCol w="812800">
                  <a:extLst>
                    <a:ext uri="{9D8B030D-6E8A-4147-A177-3AD203B41FA5}">
                      <a16:colId xmlns:a16="http://schemas.microsoft.com/office/drawing/2014/main" val="1672673384"/>
                    </a:ext>
                  </a:extLst>
                </a:gridCol>
                <a:gridCol w="812800">
                  <a:extLst>
                    <a:ext uri="{9D8B030D-6E8A-4147-A177-3AD203B41FA5}">
                      <a16:colId xmlns:a16="http://schemas.microsoft.com/office/drawing/2014/main" val="2211183297"/>
                    </a:ext>
                  </a:extLst>
                </a:gridCol>
                <a:gridCol w="812800">
                  <a:extLst>
                    <a:ext uri="{9D8B030D-6E8A-4147-A177-3AD203B41FA5}">
                      <a16:colId xmlns:a16="http://schemas.microsoft.com/office/drawing/2014/main" val="3396918288"/>
                    </a:ext>
                  </a:extLst>
                </a:gridCol>
                <a:gridCol w="812800">
                  <a:extLst>
                    <a:ext uri="{9D8B030D-6E8A-4147-A177-3AD203B41FA5}">
                      <a16:colId xmlns:a16="http://schemas.microsoft.com/office/drawing/2014/main" val="563663983"/>
                    </a:ext>
                  </a:extLst>
                </a:gridCol>
                <a:gridCol w="812800">
                  <a:extLst>
                    <a:ext uri="{9D8B030D-6E8A-4147-A177-3AD203B41FA5}">
                      <a16:colId xmlns:a16="http://schemas.microsoft.com/office/drawing/2014/main" val="4146293837"/>
                    </a:ext>
                  </a:extLst>
                </a:gridCol>
                <a:gridCol w="812800">
                  <a:extLst>
                    <a:ext uri="{9D8B030D-6E8A-4147-A177-3AD203B41FA5}">
                      <a16:colId xmlns:a16="http://schemas.microsoft.com/office/drawing/2014/main" val="923422287"/>
                    </a:ext>
                  </a:extLst>
                </a:gridCol>
                <a:gridCol w="812800">
                  <a:extLst>
                    <a:ext uri="{9D8B030D-6E8A-4147-A177-3AD203B41FA5}">
                      <a16:colId xmlns:a16="http://schemas.microsoft.com/office/drawing/2014/main" val="2031663557"/>
                    </a:ext>
                  </a:extLst>
                </a:gridCol>
              </a:tblGrid>
              <a:tr h="370840">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extLst>
                  <a:ext uri="{0D108BD9-81ED-4DB2-BD59-A6C34878D82A}">
                    <a16:rowId xmlns:a16="http://schemas.microsoft.com/office/drawing/2014/main" val="999138475"/>
                  </a:ext>
                </a:extLst>
              </a:tr>
            </a:tbl>
          </a:graphicData>
        </a:graphic>
      </p:graphicFrame>
      <p:graphicFrame>
        <p:nvGraphicFramePr>
          <p:cNvPr id="4" name="Tabla 3">
            <a:extLst>
              <a:ext uri="{FF2B5EF4-FFF2-40B4-BE49-F238E27FC236}">
                <a16:creationId xmlns:a16="http://schemas.microsoft.com/office/drawing/2014/main" id="{14EF497D-A559-4677-BCB9-176AE48E9335}"/>
              </a:ext>
            </a:extLst>
          </p:cNvPr>
          <p:cNvGraphicFramePr>
            <a:graphicFrameLocks noGrp="1"/>
          </p:cNvGraphicFramePr>
          <p:nvPr>
            <p:extLst>
              <p:ext uri="{D42A27DB-BD31-4B8C-83A1-F6EECF244321}">
                <p14:modId xmlns:p14="http://schemas.microsoft.com/office/powerpoint/2010/main" val="1577450182"/>
              </p:ext>
            </p:extLst>
          </p:nvPr>
        </p:nvGraphicFramePr>
        <p:xfrm>
          <a:off x="3048000" y="3547095"/>
          <a:ext cx="8128000" cy="370840"/>
        </p:xfrm>
        <a:graphic>
          <a:graphicData uri="http://schemas.openxmlformats.org/drawingml/2006/table">
            <a:tbl>
              <a:tblPr firstRow="1" bandRow="1">
                <a:tableStyleId>{F5AB1C69-6EDB-4FF4-983F-18BD219EF322}</a:tableStyleId>
              </a:tblPr>
              <a:tblGrid>
                <a:gridCol w="812800">
                  <a:extLst>
                    <a:ext uri="{9D8B030D-6E8A-4147-A177-3AD203B41FA5}">
                      <a16:colId xmlns:a16="http://schemas.microsoft.com/office/drawing/2014/main" val="2595580518"/>
                    </a:ext>
                  </a:extLst>
                </a:gridCol>
                <a:gridCol w="812800">
                  <a:extLst>
                    <a:ext uri="{9D8B030D-6E8A-4147-A177-3AD203B41FA5}">
                      <a16:colId xmlns:a16="http://schemas.microsoft.com/office/drawing/2014/main" val="3427830084"/>
                    </a:ext>
                  </a:extLst>
                </a:gridCol>
                <a:gridCol w="812800">
                  <a:extLst>
                    <a:ext uri="{9D8B030D-6E8A-4147-A177-3AD203B41FA5}">
                      <a16:colId xmlns:a16="http://schemas.microsoft.com/office/drawing/2014/main" val="1816732242"/>
                    </a:ext>
                  </a:extLst>
                </a:gridCol>
                <a:gridCol w="812800">
                  <a:extLst>
                    <a:ext uri="{9D8B030D-6E8A-4147-A177-3AD203B41FA5}">
                      <a16:colId xmlns:a16="http://schemas.microsoft.com/office/drawing/2014/main" val="1672673384"/>
                    </a:ext>
                  </a:extLst>
                </a:gridCol>
                <a:gridCol w="812800">
                  <a:extLst>
                    <a:ext uri="{9D8B030D-6E8A-4147-A177-3AD203B41FA5}">
                      <a16:colId xmlns:a16="http://schemas.microsoft.com/office/drawing/2014/main" val="2211183297"/>
                    </a:ext>
                  </a:extLst>
                </a:gridCol>
                <a:gridCol w="812800">
                  <a:extLst>
                    <a:ext uri="{9D8B030D-6E8A-4147-A177-3AD203B41FA5}">
                      <a16:colId xmlns:a16="http://schemas.microsoft.com/office/drawing/2014/main" val="3396918288"/>
                    </a:ext>
                  </a:extLst>
                </a:gridCol>
                <a:gridCol w="812800">
                  <a:extLst>
                    <a:ext uri="{9D8B030D-6E8A-4147-A177-3AD203B41FA5}">
                      <a16:colId xmlns:a16="http://schemas.microsoft.com/office/drawing/2014/main" val="563663983"/>
                    </a:ext>
                  </a:extLst>
                </a:gridCol>
                <a:gridCol w="812800">
                  <a:extLst>
                    <a:ext uri="{9D8B030D-6E8A-4147-A177-3AD203B41FA5}">
                      <a16:colId xmlns:a16="http://schemas.microsoft.com/office/drawing/2014/main" val="4146293837"/>
                    </a:ext>
                  </a:extLst>
                </a:gridCol>
                <a:gridCol w="812800">
                  <a:extLst>
                    <a:ext uri="{9D8B030D-6E8A-4147-A177-3AD203B41FA5}">
                      <a16:colId xmlns:a16="http://schemas.microsoft.com/office/drawing/2014/main" val="923422287"/>
                    </a:ext>
                  </a:extLst>
                </a:gridCol>
                <a:gridCol w="812800">
                  <a:extLst>
                    <a:ext uri="{9D8B030D-6E8A-4147-A177-3AD203B41FA5}">
                      <a16:colId xmlns:a16="http://schemas.microsoft.com/office/drawing/2014/main" val="2031663557"/>
                    </a:ext>
                  </a:extLst>
                </a:gridCol>
              </a:tblGrid>
              <a:tr h="370840">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extLst>
                  <a:ext uri="{0D108BD9-81ED-4DB2-BD59-A6C34878D82A}">
                    <a16:rowId xmlns:a16="http://schemas.microsoft.com/office/drawing/2014/main" val="999138475"/>
                  </a:ext>
                </a:extLst>
              </a:tr>
            </a:tbl>
          </a:graphicData>
        </a:graphic>
      </p:graphicFrame>
    </p:spTree>
    <p:extLst>
      <p:ext uri="{BB962C8B-B14F-4D97-AF65-F5344CB8AC3E}">
        <p14:creationId xmlns:p14="http://schemas.microsoft.com/office/powerpoint/2010/main" val="1429290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Autómata celular elemental o unidimensional</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buSzPct val="100000"/>
              <a:buNone/>
            </a:pPr>
            <a:r>
              <a:rPr lang="es-CO" sz="2200" dirty="0"/>
              <a:t>Calculamos el presente estado de una CELDA de acuerdo a las reglas del estado de tiempo anterior.</a:t>
            </a:r>
          </a:p>
          <a:p>
            <a:pPr marL="50800" indent="0">
              <a:buSzPct val="100000"/>
              <a:buNone/>
            </a:pPr>
            <a:endParaRPr lang="es-CO" sz="2200" dirty="0"/>
          </a:p>
          <a:p>
            <a:pPr marL="50800" indent="0">
              <a:buSzPct val="100000"/>
              <a:buNone/>
            </a:pPr>
            <a:r>
              <a:rPr lang="es-CO" sz="2200" dirty="0"/>
              <a:t>Generación 0</a:t>
            </a:r>
          </a:p>
          <a:p>
            <a:pPr marL="50800" indent="0">
              <a:buSzPct val="100000"/>
              <a:buNone/>
            </a:pPr>
            <a:endParaRPr lang="es-CO" sz="2200" dirty="0"/>
          </a:p>
          <a:p>
            <a:pPr marL="50800" indent="0">
              <a:buSzPct val="100000"/>
              <a:buNone/>
            </a:pPr>
            <a:r>
              <a:rPr lang="es-CO" sz="2200" dirty="0"/>
              <a:t>Generación 1</a:t>
            </a:r>
          </a:p>
          <a:p>
            <a:pPr marL="50800" indent="0">
              <a:buSzPct val="100000"/>
              <a:buNone/>
            </a:pPr>
            <a:r>
              <a:rPr lang="es-CO" sz="2200" dirty="0"/>
              <a:t>Podemos mirar todas las configuraciones posibles de una CELDA y su vecino y definir el resultado del estado para cada configuración posible. Tenemos tres celdas, cada una con un estado de 0 o 1. </a:t>
            </a:r>
          </a:p>
          <a:p>
            <a:pPr marL="50800" indent="0">
              <a:buSzPct val="100000"/>
              <a:buNone/>
            </a:pPr>
            <a:r>
              <a:rPr lang="es-CO" sz="2200" dirty="0"/>
              <a:t>¿Cuántas formas posibles podemos configurar los estados?</a:t>
            </a:r>
          </a:p>
          <a:p>
            <a:pPr marL="50800" indent="0">
              <a:buSzPct val="100000"/>
              <a:buNone/>
            </a:pPr>
            <a:r>
              <a:rPr lang="es-CO" sz="2200" dirty="0"/>
              <a:t>Tres celdas definen un número de 3 bits, y con esos 3 bits puedes contar hasta 8. 
</a:t>
            </a:r>
          </a:p>
        </p:txBody>
      </p:sp>
      <p:sp>
        <p:nvSpPr>
          <p:cNvPr id="5" name="CuadroTexto 4">
            <a:extLst>
              <a:ext uri="{FF2B5EF4-FFF2-40B4-BE49-F238E27FC236}">
                <a16:creationId xmlns:a16="http://schemas.microsoft.com/office/drawing/2014/main" id="{A64CEBE6-F889-42C6-969E-570DDBAF6D14}"/>
              </a:ext>
            </a:extLst>
          </p:cNvPr>
          <p:cNvSpPr txBox="1"/>
          <p:nvPr/>
        </p:nvSpPr>
        <p:spPr>
          <a:xfrm>
            <a:off x="0" y="6550223"/>
            <a:ext cx="6096000" cy="307777"/>
          </a:xfrm>
          <a:prstGeom prst="rect">
            <a:avLst/>
          </a:prstGeom>
          <a:noFill/>
        </p:spPr>
        <p:txBody>
          <a:bodyPr wrap="square">
            <a:spAutoFit/>
          </a:bodyPr>
          <a:lstStyle/>
          <a:p>
            <a:r>
              <a:rPr lang="es-CO" sz="1400" dirty="0"/>
              <a:t>Daniel </a:t>
            </a:r>
            <a:r>
              <a:rPr lang="es-CO" sz="1400" dirty="0" err="1"/>
              <a:t>Shiffman</a:t>
            </a:r>
            <a:r>
              <a:rPr lang="es-CO" sz="1400" dirty="0"/>
              <a:t> – </a:t>
            </a:r>
            <a:r>
              <a:rPr lang="es-CO" sz="1400" dirty="0" err="1"/>
              <a:t>The</a:t>
            </a:r>
            <a:r>
              <a:rPr lang="es-CO" sz="1400" dirty="0"/>
              <a:t> Natura </a:t>
            </a:r>
            <a:r>
              <a:rPr lang="es-CO" sz="1400" dirty="0" err="1"/>
              <a:t>of</a:t>
            </a:r>
            <a:r>
              <a:rPr lang="es-CO" sz="1400" dirty="0"/>
              <a:t> </a:t>
            </a:r>
            <a:r>
              <a:rPr lang="es-CO" sz="1400" dirty="0" err="1"/>
              <a:t>code</a:t>
            </a:r>
            <a:endParaRPr lang="es-CO" dirty="0"/>
          </a:p>
        </p:txBody>
      </p:sp>
      <p:graphicFrame>
        <p:nvGraphicFramePr>
          <p:cNvPr id="7" name="Tabla 6">
            <a:extLst>
              <a:ext uri="{FF2B5EF4-FFF2-40B4-BE49-F238E27FC236}">
                <a16:creationId xmlns:a16="http://schemas.microsoft.com/office/drawing/2014/main" id="{5093D487-25F4-4AC0-A8F5-B352541900EB}"/>
              </a:ext>
            </a:extLst>
          </p:cNvPr>
          <p:cNvGraphicFramePr>
            <a:graphicFrameLocks noGrp="1"/>
          </p:cNvGraphicFramePr>
          <p:nvPr>
            <p:extLst>
              <p:ext uri="{D42A27DB-BD31-4B8C-83A1-F6EECF244321}">
                <p14:modId xmlns:p14="http://schemas.microsoft.com/office/powerpoint/2010/main" val="4218024183"/>
              </p:ext>
            </p:extLst>
          </p:nvPr>
        </p:nvGraphicFramePr>
        <p:xfrm>
          <a:off x="3048000" y="3095473"/>
          <a:ext cx="8128000" cy="370840"/>
        </p:xfrm>
        <a:graphic>
          <a:graphicData uri="http://schemas.openxmlformats.org/drawingml/2006/table">
            <a:tbl>
              <a:tblPr firstRow="1" bandRow="1">
                <a:tableStyleId>{F5AB1C69-6EDB-4FF4-983F-18BD219EF322}</a:tableStyleId>
              </a:tblPr>
              <a:tblGrid>
                <a:gridCol w="812800">
                  <a:extLst>
                    <a:ext uri="{9D8B030D-6E8A-4147-A177-3AD203B41FA5}">
                      <a16:colId xmlns:a16="http://schemas.microsoft.com/office/drawing/2014/main" val="2595580518"/>
                    </a:ext>
                  </a:extLst>
                </a:gridCol>
                <a:gridCol w="812800">
                  <a:extLst>
                    <a:ext uri="{9D8B030D-6E8A-4147-A177-3AD203B41FA5}">
                      <a16:colId xmlns:a16="http://schemas.microsoft.com/office/drawing/2014/main" val="3427830084"/>
                    </a:ext>
                  </a:extLst>
                </a:gridCol>
                <a:gridCol w="812800">
                  <a:extLst>
                    <a:ext uri="{9D8B030D-6E8A-4147-A177-3AD203B41FA5}">
                      <a16:colId xmlns:a16="http://schemas.microsoft.com/office/drawing/2014/main" val="1816732242"/>
                    </a:ext>
                  </a:extLst>
                </a:gridCol>
                <a:gridCol w="812800">
                  <a:extLst>
                    <a:ext uri="{9D8B030D-6E8A-4147-A177-3AD203B41FA5}">
                      <a16:colId xmlns:a16="http://schemas.microsoft.com/office/drawing/2014/main" val="1672673384"/>
                    </a:ext>
                  </a:extLst>
                </a:gridCol>
                <a:gridCol w="812800">
                  <a:extLst>
                    <a:ext uri="{9D8B030D-6E8A-4147-A177-3AD203B41FA5}">
                      <a16:colId xmlns:a16="http://schemas.microsoft.com/office/drawing/2014/main" val="2211183297"/>
                    </a:ext>
                  </a:extLst>
                </a:gridCol>
                <a:gridCol w="812800">
                  <a:extLst>
                    <a:ext uri="{9D8B030D-6E8A-4147-A177-3AD203B41FA5}">
                      <a16:colId xmlns:a16="http://schemas.microsoft.com/office/drawing/2014/main" val="3396918288"/>
                    </a:ext>
                  </a:extLst>
                </a:gridCol>
                <a:gridCol w="812800">
                  <a:extLst>
                    <a:ext uri="{9D8B030D-6E8A-4147-A177-3AD203B41FA5}">
                      <a16:colId xmlns:a16="http://schemas.microsoft.com/office/drawing/2014/main" val="563663983"/>
                    </a:ext>
                  </a:extLst>
                </a:gridCol>
                <a:gridCol w="812800">
                  <a:extLst>
                    <a:ext uri="{9D8B030D-6E8A-4147-A177-3AD203B41FA5}">
                      <a16:colId xmlns:a16="http://schemas.microsoft.com/office/drawing/2014/main" val="4146293837"/>
                    </a:ext>
                  </a:extLst>
                </a:gridCol>
                <a:gridCol w="812800">
                  <a:extLst>
                    <a:ext uri="{9D8B030D-6E8A-4147-A177-3AD203B41FA5}">
                      <a16:colId xmlns:a16="http://schemas.microsoft.com/office/drawing/2014/main" val="923422287"/>
                    </a:ext>
                  </a:extLst>
                </a:gridCol>
                <a:gridCol w="812800">
                  <a:extLst>
                    <a:ext uri="{9D8B030D-6E8A-4147-A177-3AD203B41FA5}">
                      <a16:colId xmlns:a16="http://schemas.microsoft.com/office/drawing/2014/main" val="2031663557"/>
                    </a:ext>
                  </a:extLst>
                </a:gridCol>
              </a:tblGrid>
              <a:tr h="370840">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1</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1</a:t>
                      </a:r>
                    </a:p>
                  </a:txBody>
                  <a:tcPr/>
                </a:tc>
                <a:extLst>
                  <a:ext uri="{0D108BD9-81ED-4DB2-BD59-A6C34878D82A}">
                    <a16:rowId xmlns:a16="http://schemas.microsoft.com/office/drawing/2014/main" val="999138475"/>
                  </a:ext>
                </a:extLst>
              </a:tr>
            </a:tbl>
          </a:graphicData>
        </a:graphic>
      </p:graphicFrame>
      <p:graphicFrame>
        <p:nvGraphicFramePr>
          <p:cNvPr id="9" name="Tabla 8">
            <a:extLst>
              <a:ext uri="{FF2B5EF4-FFF2-40B4-BE49-F238E27FC236}">
                <a16:creationId xmlns:a16="http://schemas.microsoft.com/office/drawing/2014/main" id="{2C29F440-4494-4A17-9A21-F85669553F29}"/>
              </a:ext>
            </a:extLst>
          </p:cNvPr>
          <p:cNvGraphicFramePr>
            <a:graphicFrameLocks noGrp="1"/>
          </p:cNvGraphicFramePr>
          <p:nvPr>
            <p:extLst>
              <p:ext uri="{D42A27DB-BD31-4B8C-83A1-F6EECF244321}">
                <p14:modId xmlns:p14="http://schemas.microsoft.com/office/powerpoint/2010/main" val="3569955742"/>
              </p:ext>
            </p:extLst>
          </p:nvPr>
        </p:nvGraphicFramePr>
        <p:xfrm>
          <a:off x="3048000" y="3839573"/>
          <a:ext cx="8128000" cy="370840"/>
        </p:xfrm>
        <a:graphic>
          <a:graphicData uri="http://schemas.openxmlformats.org/drawingml/2006/table">
            <a:tbl>
              <a:tblPr firstRow="1" bandRow="1">
                <a:tableStyleId>{F5AB1C69-6EDB-4FF4-983F-18BD219EF322}</a:tableStyleId>
              </a:tblPr>
              <a:tblGrid>
                <a:gridCol w="812800">
                  <a:extLst>
                    <a:ext uri="{9D8B030D-6E8A-4147-A177-3AD203B41FA5}">
                      <a16:colId xmlns:a16="http://schemas.microsoft.com/office/drawing/2014/main" val="2595580518"/>
                    </a:ext>
                  </a:extLst>
                </a:gridCol>
                <a:gridCol w="812800">
                  <a:extLst>
                    <a:ext uri="{9D8B030D-6E8A-4147-A177-3AD203B41FA5}">
                      <a16:colId xmlns:a16="http://schemas.microsoft.com/office/drawing/2014/main" val="3427830084"/>
                    </a:ext>
                  </a:extLst>
                </a:gridCol>
                <a:gridCol w="812800">
                  <a:extLst>
                    <a:ext uri="{9D8B030D-6E8A-4147-A177-3AD203B41FA5}">
                      <a16:colId xmlns:a16="http://schemas.microsoft.com/office/drawing/2014/main" val="1816732242"/>
                    </a:ext>
                  </a:extLst>
                </a:gridCol>
                <a:gridCol w="812800">
                  <a:extLst>
                    <a:ext uri="{9D8B030D-6E8A-4147-A177-3AD203B41FA5}">
                      <a16:colId xmlns:a16="http://schemas.microsoft.com/office/drawing/2014/main" val="1672673384"/>
                    </a:ext>
                  </a:extLst>
                </a:gridCol>
                <a:gridCol w="812800">
                  <a:extLst>
                    <a:ext uri="{9D8B030D-6E8A-4147-A177-3AD203B41FA5}">
                      <a16:colId xmlns:a16="http://schemas.microsoft.com/office/drawing/2014/main" val="2211183297"/>
                    </a:ext>
                  </a:extLst>
                </a:gridCol>
                <a:gridCol w="812800">
                  <a:extLst>
                    <a:ext uri="{9D8B030D-6E8A-4147-A177-3AD203B41FA5}">
                      <a16:colId xmlns:a16="http://schemas.microsoft.com/office/drawing/2014/main" val="3396918288"/>
                    </a:ext>
                  </a:extLst>
                </a:gridCol>
                <a:gridCol w="812800">
                  <a:extLst>
                    <a:ext uri="{9D8B030D-6E8A-4147-A177-3AD203B41FA5}">
                      <a16:colId xmlns:a16="http://schemas.microsoft.com/office/drawing/2014/main" val="563663983"/>
                    </a:ext>
                  </a:extLst>
                </a:gridCol>
                <a:gridCol w="812800">
                  <a:extLst>
                    <a:ext uri="{9D8B030D-6E8A-4147-A177-3AD203B41FA5}">
                      <a16:colId xmlns:a16="http://schemas.microsoft.com/office/drawing/2014/main" val="4146293837"/>
                    </a:ext>
                  </a:extLst>
                </a:gridCol>
                <a:gridCol w="812800">
                  <a:extLst>
                    <a:ext uri="{9D8B030D-6E8A-4147-A177-3AD203B41FA5}">
                      <a16:colId xmlns:a16="http://schemas.microsoft.com/office/drawing/2014/main" val="923422287"/>
                    </a:ext>
                  </a:extLst>
                </a:gridCol>
                <a:gridCol w="812800">
                  <a:extLst>
                    <a:ext uri="{9D8B030D-6E8A-4147-A177-3AD203B41FA5}">
                      <a16:colId xmlns:a16="http://schemas.microsoft.com/office/drawing/2014/main" val="2031663557"/>
                    </a:ext>
                  </a:extLst>
                </a:gridCol>
              </a:tblGrid>
              <a:tr h="370840">
                <a:tc>
                  <a:txBody>
                    <a:bodyPr/>
                    <a:lstStyle/>
                    <a:p>
                      <a:pPr algn="ctr"/>
                      <a:endParaRPr lang="es-CO" dirty="0"/>
                    </a:p>
                  </a:txBody>
                  <a:tcPr/>
                </a:tc>
                <a:tc>
                  <a:txBody>
                    <a:bodyPr/>
                    <a:lstStyle/>
                    <a:p>
                      <a:pPr algn="ctr"/>
                      <a:endParaRPr lang="es-CO" dirty="0"/>
                    </a:p>
                  </a:txBody>
                  <a:tcPr/>
                </a:tc>
                <a:tc>
                  <a:txBody>
                    <a:bodyPr/>
                    <a:lstStyle/>
                    <a:p>
                      <a:pPr algn="ctr"/>
                      <a:endParaRPr lang="es-CO" dirty="0"/>
                    </a:p>
                  </a:txBody>
                  <a:tcPr/>
                </a:tc>
                <a:tc>
                  <a:txBody>
                    <a:bodyPr/>
                    <a:lstStyle/>
                    <a:p>
                      <a:pPr algn="ctr"/>
                      <a:endParaRPr lang="es-CO" dirty="0"/>
                    </a:p>
                  </a:txBody>
                  <a:tcPr/>
                </a:tc>
                <a:tc>
                  <a:txBody>
                    <a:bodyPr/>
                    <a:lstStyle/>
                    <a:p>
                      <a:pPr algn="ctr"/>
                      <a:r>
                        <a:rPr lang="es-CO" dirty="0"/>
                        <a:t>?</a:t>
                      </a:r>
                    </a:p>
                  </a:txBody>
                  <a:tcPr/>
                </a:tc>
                <a:tc>
                  <a:txBody>
                    <a:bodyPr/>
                    <a:lstStyle/>
                    <a:p>
                      <a:pPr algn="ctr"/>
                      <a:endParaRPr lang="es-CO" dirty="0"/>
                    </a:p>
                  </a:txBody>
                  <a:tcPr/>
                </a:tc>
                <a:tc>
                  <a:txBody>
                    <a:bodyPr/>
                    <a:lstStyle/>
                    <a:p>
                      <a:pPr algn="ctr"/>
                      <a:endParaRPr lang="es-CO" dirty="0"/>
                    </a:p>
                  </a:txBody>
                  <a:tcPr/>
                </a:tc>
                <a:tc>
                  <a:txBody>
                    <a:bodyPr/>
                    <a:lstStyle/>
                    <a:p>
                      <a:pPr algn="ctr"/>
                      <a:endParaRPr lang="es-CO" dirty="0"/>
                    </a:p>
                  </a:txBody>
                  <a:tcPr/>
                </a:tc>
                <a:tc>
                  <a:txBody>
                    <a:bodyPr/>
                    <a:lstStyle/>
                    <a:p>
                      <a:pPr algn="ctr"/>
                      <a:endParaRPr lang="es-CO" dirty="0"/>
                    </a:p>
                  </a:txBody>
                  <a:tcPr/>
                </a:tc>
                <a:tc>
                  <a:txBody>
                    <a:bodyPr/>
                    <a:lstStyle/>
                    <a:p>
                      <a:pPr algn="ctr"/>
                      <a:endParaRPr lang="es-CO" dirty="0"/>
                    </a:p>
                  </a:txBody>
                  <a:tcPr/>
                </a:tc>
                <a:extLst>
                  <a:ext uri="{0D108BD9-81ED-4DB2-BD59-A6C34878D82A}">
                    <a16:rowId xmlns:a16="http://schemas.microsoft.com/office/drawing/2014/main" val="999138475"/>
                  </a:ext>
                </a:extLst>
              </a:tr>
            </a:tbl>
          </a:graphicData>
        </a:graphic>
      </p:graphicFrame>
      <p:sp>
        <p:nvSpPr>
          <p:cNvPr id="6" name="Rectángulo: esquinas redondeadas 5">
            <a:extLst>
              <a:ext uri="{FF2B5EF4-FFF2-40B4-BE49-F238E27FC236}">
                <a16:creationId xmlns:a16="http://schemas.microsoft.com/office/drawing/2014/main" id="{BEFFC34C-31D1-47BD-AA90-D1B66714F202}"/>
              </a:ext>
            </a:extLst>
          </p:cNvPr>
          <p:cNvSpPr/>
          <p:nvPr/>
        </p:nvSpPr>
        <p:spPr>
          <a:xfrm>
            <a:off x="6219825" y="3714750"/>
            <a:ext cx="971550" cy="609600"/>
          </a:xfrm>
          <a:prstGeom prst="roundRect">
            <a:avLst/>
          </a:prstGeom>
          <a:solidFill>
            <a:srgbClr val="9BBB59">
              <a:alpha val="14118"/>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cxnSp>
        <p:nvCxnSpPr>
          <p:cNvPr id="10" name="Conector recto de flecha 9">
            <a:extLst>
              <a:ext uri="{FF2B5EF4-FFF2-40B4-BE49-F238E27FC236}">
                <a16:creationId xmlns:a16="http://schemas.microsoft.com/office/drawing/2014/main" id="{D4B46BDA-CBF7-439E-891E-330547F60683}"/>
              </a:ext>
            </a:extLst>
          </p:cNvPr>
          <p:cNvCxnSpPr>
            <a:cxnSpLocks/>
          </p:cNvCxnSpPr>
          <p:nvPr/>
        </p:nvCxnSpPr>
        <p:spPr>
          <a:xfrm>
            <a:off x="5934075" y="3466313"/>
            <a:ext cx="361950" cy="25932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Conector recto de flecha 11">
            <a:extLst>
              <a:ext uri="{FF2B5EF4-FFF2-40B4-BE49-F238E27FC236}">
                <a16:creationId xmlns:a16="http://schemas.microsoft.com/office/drawing/2014/main" id="{ED2739D5-D713-4E8E-B087-19E6883A4CFD}"/>
              </a:ext>
            </a:extLst>
          </p:cNvPr>
          <p:cNvCxnSpPr>
            <a:cxnSpLocks/>
            <a:endCxn id="6" idx="0"/>
          </p:cNvCxnSpPr>
          <p:nvPr/>
        </p:nvCxnSpPr>
        <p:spPr>
          <a:xfrm flipH="1">
            <a:off x="6705600" y="3466313"/>
            <a:ext cx="9526" cy="2484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Conector recto de flecha 14">
            <a:extLst>
              <a:ext uri="{FF2B5EF4-FFF2-40B4-BE49-F238E27FC236}">
                <a16:creationId xmlns:a16="http://schemas.microsoft.com/office/drawing/2014/main" id="{F3386DB8-107D-4D8A-8777-DC4082BF32E7}"/>
              </a:ext>
            </a:extLst>
          </p:cNvPr>
          <p:cNvCxnSpPr>
            <a:cxnSpLocks/>
          </p:cNvCxnSpPr>
          <p:nvPr/>
        </p:nvCxnSpPr>
        <p:spPr>
          <a:xfrm flipH="1">
            <a:off x="7191375" y="3504776"/>
            <a:ext cx="314326" cy="20997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aphicFrame>
        <p:nvGraphicFramePr>
          <p:cNvPr id="19" name="Tabla 19">
            <a:extLst>
              <a:ext uri="{FF2B5EF4-FFF2-40B4-BE49-F238E27FC236}">
                <a16:creationId xmlns:a16="http://schemas.microsoft.com/office/drawing/2014/main" id="{F88BB69A-EFC6-4377-B672-7F09F49C6EE4}"/>
              </a:ext>
            </a:extLst>
          </p:cNvPr>
          <p:cNvGraphicFramePr>
            <a:graphicFrameLocks noGrp="1"/>
          </p:cNvGraphicFramePr>
          <p:nvPr>
            <p:extLst>
              <p:ext uri="{D42A27DB-BD31-4B8C-83A1-F6EECF244321}">
                <p14:modId xmlns:p14="http://schemas.microsoft.com/office/powerpoint/2010/main" val="3729865117"/>
              </p:ext>
            </p:extLst>
          </p:nvPr>
        </p:nvGraphicFramePr>
        <p:xfrm>
          <a:off x="3048000" y="6215426"/>
          <a:ext cx="8128000" cy="370840"/>
        </p:xfrm>
        <a:graphic>
          <a:graphicData uri="http://schemas.openxmlformats.org/drawingml/2006/table">
            <a:tbl>
              <a:tblPr firstRow="1" bandRow="1">
                <a:tableStyleId>{F5AB1C69-6EDB-4FF4-983F-18BD219EF322}</a:tableStyleId>
              </a:tblPr>
              <a:tblGrid>
                <a:gridCol w="1016000">
                  <a:extLst>
                    <a:ext uri="{9D8B030D-6E8A-4147-A177-3AD203B41FA5}">
                      <a16:colId xmlns:a16="http://schemas.microsoft.com/office/drawing/2014/main" val="1061265573"/>
                    </a:ext>
                  </a:extLst>
                </a:gridCol>
                <a:gridCol w="1016000">
                  <a:extLst>
                    <a:ext uri="{9D8B030D-6E8A-4147-A177-3AD203B41FA5}">
                      <a16:colId xmlns:a16="http://schemas.microsoft.com/office/drawing/2014/main" val="493517465"/>
                    </a:ext>
                  </a:extLst>
                </a:gridCol>
                <a:gridCol w="1016000">
                  <a:extLst>
                    <a:ext uri="{9D8B030D-6E8A-4147-A177-3AD203B41FA5}">
                      <a16:colId xmlns:a16="http://schemas.microsoft.com/office/drawing/2014/main" val="988452779"/>
                    </a:ext>
                  </a:extLst>
                </a:gridCol>
                <a:gridCol w="1016000">
                  <a:extLst>
                    <a:ext uri="{9D8B030D-6E8A-4147-A177-3AD203B41FA5}">
                      <a16:colId xmlns:a16="http://schemas.microsoft.com/office/drawing/2014/main" val="3202688510"/>
                    </a:ext>
                  </a:extLst>
                </a:gridCol>
                <a:gridCol w="1016000">
                  <a:extLst>
                    <a:ext uri="{9D8B030D-6E8A-4147-A177-3AD203B41FA5}">
                      <a16:colId xmlns:a16="http://schemas.microsoft.com/office/drawing/2014/main" val="1209959097"/>
                    </a:ext>
                  </a:extLst>
                </a:gridCol>
                <a:gridCol w="1016000">
                  <a:extLst>
                    <a:ext uri="{9D8B030D-6E8A-4147-A177-3AD203B41FA5}">
                      <a16:colId xmlns:a16="http://schemas.microsoft.com/office/drawing/2014/main" val="49958946"/>
                    </a:ext>
                  </a:extLst>
                </a:gridCol>
                <a:gridCol w="1016000">
                  <a:extLst>
                    <a:ext uri="{9D8B030D-6E8A-4147-A177-3AD203B41FA5}">
                      <a16:colId xmlns:a16="http://schemas.microsoft.com/office/drawing/2014/main" val="961129232"/>
                    </a:ext>
                  </a:extLst>
                </a:gridCol>
                <a:gridCol w="1016000">
                  <a:extLst>
                    <a:ext uri="{9D8B030D-6E8A-4147-A177-3AD203B41FA5}">
                      <a16:colId xmlns:a16="http://schemas.microsoft.com/office/drawing/2014/main" val="314259633"/>
                    </a:ext>
                  </a:extLst>
                </a:gridCol>
              </a:tblGrid>
              <a:tr h="370840">
                <a:tc>
                  <a:txBody>
                    <a:bodyPr/>
                    <a:lstStyle/>
                    <a:p>
                      <a:pPr algn="ctr"/>
                      <a:r>
                        <a:rPr lang="es-CO" dirty="0"/>
                        <a:t>000</a:t>
                      </a:r>
                    </a:p>
                  </a:txBody>
                  <a:tcPr/>
                </a:tc>
                <a:tc>
                  <a:txBody>
                    <a:bodyPr/>
                    <a:lstStyle/>
                    <a:p>
                      <a:pPr algn="ctr"/>
                      <a:r>
                        <a:rPr lang="es-CO" dirty="0"/>
                        <a:t>001</a:t>
                      </a:r>
                    </a:p>
                  </a:txBody>
                  <a:tcPr/>
                </a:tc>
                <a:tc>
                  <a:txBody>
                    <a:bodyPr/>
                    <a:lstStyle/>
                    <a:p>
                      <a:pPr algn="ctr"/>
                      <a:r>
                        <a:rPr lang="es-CO" dirty="0"/>
                        <a:t>010</a:t>
                      </a:r>
                    </a:p>
                  </a:txBody>
                  <a:tcPr/>
                </a:tc>
                <a:tc>
                  <a:txBody>
                    <a:bodyPr/>
                    <a:lstStyle/>
                    <a:p>
                      <a:pPr algn="ctr"/>
                      <a:r>
                        <a:rPr lang="es-CO" dirty="0"/>
                        <a:t>011</a:t>
                      </a:r>
                    </a:p>
                  </a:txBody>
                  <a:tcPr/>
                </a:tc>
                <a:tc>
                  <a:txBody>
                    <a:bodyPr/>
                    <a:lstStyle/>
                    <a:p>
                      <a:pPr algn="ctr"/>
                      <a:r>
                        <a:rPr lang="es-CO" dirty="0"/>
                        <a:t>100</a:t>
                      </a:r>
                    </a:p>
                  </a:txBody>
                  <a:tcPr/>
                </a:tc>
                <a:tc>
                  <a:txBody>
                    <a:bodyPr/>
                    <a:lstStyle/>
                    <a:p>
                      <a:pPr algn="ctr"/>
                      <a:r>
                        <a:rPr lang="es-CO" dirty="0"/>
                        <a:t>101</a:t>
                      </a:r>
                    </a:p>
                  </a:txBody>
                  <a:tcPr/>
                </a:tc>
                <a:tc>
                  <a:txBody>
                    <a:bodyPr/>
                    <a:lstStyle/>
                    <a:p>
                      <a:pPr algn="ctr"/>
                      <a:r>
                        <a:rPr lang="es-CO" dirty="0"/>
                        <a:t>110</a:t>
                      </a:r>
                    </a:p>
                  </a:txBody>
                  <a:tcPr/>
                </a:tc>
                <a:tc>
                  <a:txBody>
                    <a:bodyPr/>
                    <a:lstStyle/>
                    <a:p>
                      <a:pPr algn="ctr"/>
                      <a:r>
                        <a:rPr lang="es-CO" dirty="0"/>
                        <a:t>111</a:t>
                      </a:r>
                    </a:p>
                  </a:txBody>
                  <a:tcPr/>
                </a:tc>
                <a:extLst>
                  <a:ext uri="{0D108BD9-81ED-4DB2-BD59-A6C34878D82A}">
                    <a16:rowId xmlns:a16="http://schemas.microsoft.com/office/drawing/2014/main" val="1034168195"/>
                  </a:ext>
                </a:extLst>
              </a:tr>
            </a:tbl>
          </a:graphicData>
        </a:graphic>
      </p:graphicFrame>
    </p:spTree>
    <p:extLst>
      <p:ext uri="{BB962C8B-B14F-4D97-AF65-F5344CB8AC3E}">
        <p14:creationId xmlns:p14="http://schemas.microsoft.com/office/powerpoint/2010/main" val="1218352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Autómata celular elemental o unidimensional</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buSzPct val="100000"/>
              <a:buNone/>
            </a:pPr>
            <a:r>
              <a:rPr lang="es-CO" sz="2200" dirty="0"/>
              <a:t>Debemos definir una regla luego de tener todos los datos de configuración de estados. Para el presente ejercicio la regla será de la siguiente manera.</a:t>
            </a:r>
          </a:p>
          <a:p>
            <a:pPr marL="50800" indent="0">
              <a:buSzPct val="100000"/>
              <a:buNone/>
            </a:pPr>
            <a:endParaRPr lang="es-CO" sz="2200" dirty="0"/>
          </a:p>
          <a:p>
            <a:pPr marL="50800" indent="0">
              <a:buSzPct val="100000"/>
              <a:buNone/>
            </a:pPr>
            <a:endParaRPr lang="es-CO" sz="2200" dirty="0"/>
          </a:p>
          <a:p>
            <a:pPr marL="50800" indent="0">
              <a:buSzPct val="100000"/>
              <a:buNone/>
            </a:pPr>
            <a:endParaRPr lang="es-CO" sz="2200" dirty="0"/>
          </a:p>
          <a:p>
            <a:pPr marL="50800" indent="0">
              <a:buSzPct val="100000"/>
              <a:buNone/>
            </a:pPr>
            <a:endParaRPr lang="es-CO" sz="2200" dirty="0"/>
          </a:p>
          <a:p>
            <a:pPr marL="50800" indent="0">
              <a:buSzPct val="100000"/>
              <a:buNone/>
            </a:pPr>
            <a:r>
              <a:rPr lang="es-CO" sz="2200" dirty="0"/>
              <a:t>Según </a:t>
            </a:r>
            <a:r>
              <a:rPr lang="es-CO" sz="2200" dirty="0" err="1"/>
              <a:t>Wolfram</a:t>
            </a:r>
            <a:r>
              <a:rPr lang="es-CO" sz="2200" dirty="0"/>
              <a:t> el estándar para iniciar es tener todas las celdas en cero excepto la celda del centro que inicia en 1. (Se recomienda una configuración impar para tener un centro especifico)</a:t>
            </a:r>
          </a:p>
        </p:txBody>
      </p:sp>
      <p:sp>
        <p:nvSpPr>
          <p:cNvPr id="5" name="CuadroTexto 4">
            <a:extLst>
              <a:ext uri="{FF2B5EF4-FFF2-40B4-BE49-F238E27FC236}">
                <a16:creationId xmlns:a16="http://schemas.microsoft.com/office/drawing/2014/main" id="{A64CEBE6-F889-42C6-969E-570DDBAF6D14}"/>
              </a:ext>
            </a:extLst>
          </p:cNvPr>
          <p:cNvSpPr txBox="1"/>
          <p:nvPr/>
        </p:nvSpPr>
        <p:spPr>
          <a:xfrm>
            <a:off x="0" y="6550223"/>
            <a:ext cx="6096000" cy="307777"/>
          </a:xfrm>
          <a:prstGeom prst="rect">
            <a:avLst/>
          </a:prstGeom>
          <a:noFill/>
        </p:spPr>
        <p:txBody>
          <a:bodyPr wrap="square">
            <a:spAutoFit/>
          </a:bodyPr>
          <a:lstStyle/>
          <a:p>
            <a:r>
              <a:rPr lang="es-CO" sz="1400" dirty="0"/>
              <a:t>Daniel </a:t>
            </a:r>
            <a:r>
              <a:rPr lang="es-CO" sz="1400" dirty="0" err="1"/>
              <a:t>Shiffman</a:t>
            </a:r>
            <a:r>
              <a:rPr lang="es-CO" sz="1400" dirty="0"/>
              <a:t> – </a:t>
            </a:r>
            <a:r>
              <a:rPr lang="es-CO" sz="1400" dirty="0" err="1"/>
              <a:t>The</a:t>
            </a:r>
            <a:r>
              <a:rPr lang="es-CO" sz="1400" dirty="0"/>
              <a:t> Natura </a:t>
            </a:r>
            <a:r>
              <a:rPr lang="es-CO" sz="1400" dirty="0" err="1"/>
              <a:t>of</a:t>
            </a:r>
            <a:r>
              <a:rPr lang="es-CO" sz="1400" dirty="0"/>
              <a:t> </a:t>
            </a:r>
            <a:r>
              <a:rPr lang="es-CO" sz="1400" dirty="0" err="1"/>
              <a:t>code</a:t>
            </a:r>
            <a:endParaRPr lang="es-CO" dirty="0"/>
          </a:p>
        </p:txBody>
      </p:sp>
      <p:graphicFrame>
        <p:nvGraphicFramePr>
          <p:cNvPr id="19" name="Tabla 19">
            <a:extLst>
              <a:ext uri="{FF2B5EF4-FFF2-40B4-BE49-F238E27FC236}">
                <a16:creationId xmlns:a16="http://schemas.microsoft.com/office/drawing/2014/main" id="{F88BB69A-EFC6-4377-B672-7F09F49C6EE4}"/>
              </a:ext>
            </a:extLst>
          </p:cNvPr>
          <p:cNvGraphicFramePr>
            <a:graphicFrameLocks noGrp="1"/>
          </p:cNvGraphicFramePr>
          <p:nvPr>
            <p:extLst>
              <p:ext uri="{D42A27DB-BD31-4B8C-83A1-F6EECF244321}">
                <p14:modId xmlns:p14="http://schemas.microsoft.com/office/powerpoint/2010/main" val="2562343342"/>
              </p:ext>
            </p:extLst>
          </p:nvPr>
        </p:nvGraphicFramePr>
        <p:xfrm>
          <a:off x="2495550" y="2791460"/>
          <a:ext cx="8128000" cy="370840"/>
        </p:xfrm>
        <a:graphic>
          <a:graphicData uri="http://schemas.openxmlformats.org/drawingml/2006/table">
            <a:tbl>
              <a:tblPr firstRow="1" bandRow="1">
                <a:tableStyleId>{F5AB1C69-6EDB-4FF4-983F-18BD219EF322}</a:tableStyleId>
              </a:tblPr>
              <a:tblGrid>
                <a:gridCol w="1016000">
                  <a:extLst>
                    <a:ext uri="{9D8B030D-6E8A-4147-A177-3AD203B41FA5}">
                      <a16:colId xmlns:a16="http://schemas.microsoft.com/office/drawing/2014/main" val="1061265573"/>
                    </a:ext>
                  </a:extLst>
                </a:gridCol>
                <a:gridCol w="1016000">
                  <a:extLst>
                    <a:ext uri="{9D8B030D-6E8A-4147-A177-3AD203B41FA5}">
                      <a16:colId xmlns:a16="http://schemas.microsoft.com/office/drawing/2014/main" val="493517465"/>
                    </a:ext>
                  </a:extLst>
                </a:gridCol>
                <a:gridCol w="1016000">
                  <a:extLst>
                    <a:ext uri="{9D8B030D-6E8A-4147-A177-3AD203B41FA5}">
                      <a16:colId xmlns:a16="http://schemas.microsoft.com/office/drawing/2014/main" val="988452779"/>
                    </a:ext>
                  </a:extLst>
                </a:gridCol>
                <a:gridCol w="1016000">
                  <a:extLst>
                    <a:ext uri="{9D8B030D-6E8A-4147-A177-3AD203B41FA5}">
                      <a16:colId xmlns:a16="http://schemas.microsoft.com/office/drawing/2014/main" val="3202688510"/>
                    </a:ext>
                  </a:extLst>
                </a:gridCol>
                <a:gridCol w="1016000">
                  <a:extLst>
                    <a:ext uri="{9D8B030D-6E8A-4147-A177-3AD203B41FA5}">
                      <a16:colId xmlns:a16="http://schemas.microsoft.com/office/drawing/2014/main" val="1209959097"/>
                    </a:ext>
                  </a:extLst>
                </a:gridCol>
                <a:gridCol w="1016000">
                  <a:extLst>
                    <a:ext uri="{9D8B030D-6E8A-4147-A177-3AD203B41FA5}">
                      <a16:colId xmlns:a16="http://schemas.microsoft.com/office/drawing/2014/main" val="49958946"/>
                    </a:ext>
                  </a:extLst>
                </a:gridCol>
                <a:gridCol w="1016000">
                  <a:extLst>
                    <a:ext uri="{9D8B030D-6E8A-4147-A177-3AD203B41FA5}">
                      <a16:colId xmlns:a16="http://schemas.microsoft.com/office/drawing/2014/main" val="961129232"/>
                    </a:ext>
                  </a:extLst>
                </a:gridCol>
                <a:gridCol w="1016000">
                  <a:extLst>
                    <a:ext uri="{9D8B030D-6E8A-4147-A177-3AD203B41FA5}">
                      <a16:colId xmlns:a16="http://schemas.microsoft.com/office/drawing/2014/main" val="314259633"/>
                    </a:ext>
                  </a:extLst>
                </a:gridCol>
              </a:tblGrid>
              <a:tr h="370840">
                <a:tc>
                  <a:txBody>
                    <a:bodyPr/>
                    <a:lstStyle/>
                    <a:p>
                      <a:pPr algn="ctr"/>
                      <a:r>
                        <a:rPr lang="es-CO" dirty="0"/>
                        <a:t>000</a:t>
                      </a:r>
                    </a:p>
                  </a:txBody>
                  <a:tcPr/>
                </a:tc>
                <a:tc>
                  <a:txBody>
                    <a:bodyPr/>
                    <a:lstStyle/>
                    <a:p>
                      <a:pPr algn="ctr"/>
                      <a:r>
                        <a:rPr lang="es-CO" dirty="0"/>
                        <a:t>001</a:t>
                      </a:r>
                    </a:p>
                  </a:txBody>
                  <a:tcPr/>
                </a:tc>
                <a:tc>
                  <a:txBody>
                    <a:bodyPr/>
                    <a:lstStyle/>
                    <a:p>
                      <a:pPr algn="ctr"/>
                      <a:r>
                        <a:rPr lang="es-CO" dirty="0"/>
                        <a:t>010</a:t>
                      </a:r>
                    </a:p>
                  </a:txBody>
                  <a:tcPr/>
                </a:tc>
                <a:tc>
                  <a:txBody>
                    <a:bodyPr/>
                    <a:lstStyle/>
                    <a:p>
                      <a:pPr algn="ctr"/>
                      <a:r>
                        <a:rPr lang="es-CO" dirty="0"/>
                        <a:t>011</a:t>
                      </a:r>
                    </a:p>
                  </a:txBody>
                  <a:tcPr/>
                </a:tc>
                <a:tc>
                  <a:txBody>
                    <a:bodyPr/>
                    <a:lstStyle/>
                    <a:p>
                      <a:pPr algn="ctr"/>
                      <a:r>
                        <a:rPr lang="es-CO" dirty="0"/>
                        <a:t>100</a:t>
                      </a:r>
                    </a:p>
                  </a:txBody>
                  <a:tcPr/>
                </a:tc>
                <a:tc>
                  <a:txBody>
                    <a:bodyPr/>
                    <a:lstStyle/>
                    <a:p>
                      <a:pPr algn="ctr"/>
                      <a:r>
                        <a:rPr lang="es-CO" dirty="0"/>
                        <a:t>101</a:t>
                      </a:r>
                    </a:p>
                  </a:txBody>
                  <a:tcPr/>
                </a:tc>
                <a:tc>
                  <a:txBody>
                    <a:bodyPr/>
                    <a:lstStyle/>
                    <a:p>
                      <a:pPr algn="ctr"/>
                      <a:r>
                        <a:rPr lang="es-CO" dirty="0"/>
                        <a:t>110</a:t>
                      </a:r>
                    </a:p>
                  </a:txBody>
                  <a:tcPr/>
                </a:tc>
                <a:tc>
                  <a:txBody>
                    <a:bodyPr/>
                    <a:lstStyle/>
                    <a:p>
                      <a:pPr algn="ctr"/>
                      <a:r>
                        <a:rPr lang="es-CO" dirty="0"/>
                        <a:t>111</a:t>
                      </a:r>
                    </a:p>
                  </a:txBody>
                  <a:tcPr/>
                </a:tc>
                <a:extLst>
                  <a:ext uri="{0D108BD9-81ED-4DB2-BD59-A6C34878D82A}">
                    <a16:rowId xmlns:a16="http://schemas.microsoft.com/office/drawing/2014/main" val="1034168195"/>
                  </a:ext>
                </a:extLst>
              </a:tr>
            </a:tbl>
          </a:graphicData>
        </a:graphic>
      </p:graphicFrame>
      <p:graphicFrame>
        <p:nvGraphicFramePr>
          <p:cNvPr id="4" name="Tabla 19">
            <a:extLst>
              <a:ext uri="{FF2B5EF4-FFF2-40B4-BE49-F238E27FC236}">
                <a16:creationId xmlns:a16="http://schemas.microsoft.com/office/drawing/2014/main" id="{F596C0EA-E690-4F22-A8B5-7CBA7C02A701}"/>
              </a:ext>
            </a:extLst>
          </p:cNvPr>
          <p:cNvGraphicFramePr>
            <a:graphicFrameLocks noGrp="1"/>
          </p:cNvGraphicFramePr>
          <p:nvPr>
            <p:extLst>
              <p:ext uri="{D42A27DB-BD31-4B8C-83A1-F6EECF244321}">
                <p14:modId xmlns:p14="http://schemas.microsoft.com/office/powerpoint/2010/main" val="1568669277"/>
              </p:ext>
            </p:extLst>
          </p:nvPr>
        </p:nvGraphicFramePr>
        <p:xfrm>
          <a:off x="2495550" y="3739831"/>
          <a:ext cx="8128000" cy="370840"/>
        </p:xfrm>
        <a:graphic>
          <a:graphicData uri="http://schemas.openxmlformats.org/drawingml/2006/table">
            <a:tbl>
              <a:tblPr firstRow="1" bandRow="1">
                <a:tableStyleId>{F5AB1C69-6EDB-4FF4-983F-18BD219EF322}</a:tableStyleId>
              </a:tblPr>
              <a:tblGrid>
                <a:gridCol w="1016000">
                  <a:extLst>
                    <a:ext uri="{9D8B030D-6E8A-4147-A177-3AD203B41FA5}">
                      <a16:colId xmlns:a16="http://schemas.microsoft.com/office/drawing/2014/main" val="1061265573"/>
                    </a:ext>
                  </a:extLst>
                </a:gridCol>
                <a:gridCol w="1016000">
                  <a:extLst>
                    <a:ext uri="{9D8B030D-6E8A-4147-A177-3AD203B41FA5}">
                      <a16:colId xmlns:a16="http://schemas.microsoft.com/office/drawing/2014/main" val="493517465"/>
                    </a:ext>
                  </a:extLst>
                </a:gridCol>
                <a:gridCol w="1016000">
                  <a:extLst>
                    <a:ext uri="{9D8B030D-6E8A-4147-A177-3AD203B41FA5}">
                      <a16:colId xmlns:a16="http://schemas.microsoft.com/office/drawing/2014/main" val="988452779"/>
                    </a:ext>
                  </a:extLst>
                </a:gridCol>
                <a:gridCol w="1016000">
                  <a:extLst>
                    <a:ext uri="{9D8B030D-6E8A-4147-A177-3AD203B41FA5}">
                      <a16:colId xmlns:a16="http://schemas.microsoft.com/office/drawing/2014/main" val="3202688510"/>
                    </a:ext>
                  </a:extLst>
                </a:gridCol>
                <a:gridCol w="1016000">
                  <a:extLst>
                    <a:ext uri="{9D8B030D-6E8A-4147-A177-3AD203B41FA5}">
                      <a16:colId xmlns:a16="http://schemas.microsoft.com/office/drawing/2014/main" val="1209959097"/>
                    </a:ext>
                  </a:extLst>
                </a:gridCol>
                <a:gridCol w="1016000">
                  <a:extLst>
                    <a:ext uri="{9D8B030D-6E8A-4147-A177-3AD203B41FA5}">
                      <a16:colId xmlns:a16="http://schemas.microsoft.com/office/drawing/2014/main" val="49958946"/>
                    </a:ext>
                  </a:extLst>
                </a:gridCol>
                <a:gridCol w="1016000">
                  <a:extLst>
                    <a:ext uri="{9D8B030D-6E8A-4147-A177-3AD203B41FA5}">
                      <a16:colId xmlns:a16="http://schemas.microsoft.com/office/drawing/2014/main" val="961129232"/>
                    </a:ext>
                  </a:extLst>
                </a:gridCol>
                <a:gridCol w="1016000">
                  <a:extLst>
                    <a:ext uri="{9D8B030D-6E8A-4147-A177-3AD203B41FA5}">
                      <a16:colId xmlns:a16="http://schemas.microsoft.com/office/drawing/2014/main" val="314259633"/>
                    </a:ext>
                  </a:extLst>
                </a:gridCol>
              </a:tblGrid>
              <a:tr h="370840">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extLst>
                  <a:ext uri="{0D108BD9-81ED-4DB2-BD59-A6C34878D82A}">
                    <a16:rowId xmlns:a16="http://schemas.microsoft.com/office/drawing/2014/main" val="1034168195"/>
                  </a:ext>
                </a:extLst>
              </a:tr>
            </a:tbl>
          </a:graphicData>
        </a:graphic>
      </p:graphicFrame>
      <p:cxnSp>
        <p:nvCxnSpPr>
          <p:cNvPr id="14" name="Conector recto de flecha 13">
            <a:extLst>
              <a:ext uri="{FF2B5EF4-FFF2-40B4-BE49-F238E27FC236}">
                <a16:creationId xmlns:a16="http://schemas.microsoft.com/office/drawing/2014/main" id="{497217BA-C8D1-4862-9005-C7482EB7F8E1}"/>
              </a:ext>
            </a:extLst>
          </p:cNvPr>
          <p:cNvCxnSpPr>
            <a:cxnSpLocks/>
          </p:cNvCxnSpPr>
          <p:nvPr/>
        </p:nvCxnSpPr>
        <p:spPr>
          <a:xfrm flipH="1">
            <a:off x="3048000" y="3162300"/>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Conector recto de flecha 15">
            <a:extLst>
              <a:ext uri="{FF2B5EF4-FFF2-40B4-BE49-F238E27FC236}">
                <a16:creationId xmlns:a16="http://schemas.microsoft.com/office/drawing/2014/main" id="{EC817AC7-C58B-4C5F-8C56-6E1382254BFE}"/>
              </a:ext>
            </a:extLst>
          </p:cNvPr>
          <p:cNvCxnSpPr>
            <a:cxnSpLocks/>
          </p:cNvCxnSpPr>
          <p:nvPr/>
        </p:nvCxnSpPr>
        <p:spPr>
          <a:xfrm flipH="1">
            <a:off x="4038600" y="3162299"/>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Conector recto de flecha 16">
            <a:extLst>
              <a:ext uri="{FF2B5EF4-FFF2-40B4-BE49-F238E27FC236}">
                <a16:creationId xmlns:a16="http://schemas.microsoft.com/office/drawing/2014/main" id="{267C1BB3-C5AE-41BF-BBC5-8E601AA59B48}"/>
              </a:ext>
            </a:extLst>
          </p:cNvPr>
          <p:cNvCxnSpPr>
            <a:cxnSpLocks/>
          </p:cNvCxnSpPr>
          <p:nvPr/>
        </p:nvCxnSpPr>
        <p:spPr>
          <a:xfrm flipH="1">
            <a:off x="5053012" y="3162299"/>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Conector recto de flecha 17">
            <a:extLst>
              <a:ext uri="{FF2B5EF4-FFF2-40B4-BE49-F238E27FC236}">
                <a16:creationId xmlns:a16="http://schemas.microsoft.com/office/drawing/2014/main" id="{977E146A-2C12-4858-8194-F4927C4D8684}"/>
              </a:ext>
            </a:extLst>
          </p:cNvPr>
          <p:cNvCxnSpPr>
            <a:cxnSpLocks/>
          </p:cNvCxnSpPr>
          <p:nvPr/>
        </p:nvCxnSpPr>
        <p:spPr>
          <a:xfrm flipH="1">
            <a:off x="6067424" y="3162298"/>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Conector recto de flecha 19">
            <a:extLst>
              <a:ext uri="{FF2B5EF4-FFF2-40B4-BE49-F238E27FC236}">
                <a16:creationId xmlns:a16="http://schemas.microsoft.com/office/drawing/2014/main" id="{E9B11C05-31CC-47F9-A318-8E7D2209FE21}"/>
              </a:ext>
            </a:extLst>
          </p:cNvPr>
          <p:cNvCxnSpPr>
            <a:cxnSpLocks/>
          </p:cNvCxnSpPr>
          <p:nvPr/>
        </p:nvCxnSpPr>
        <p:spPr>
          <a:xfrm flipH="1">
            <a:off x="7086597" y="3162298"/>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Conector recto de flecha 20">
            <a:extLst>
              <a:ext uri="{FF2B5EF4-FFF2-40B4-BE49-F238E27FC236}">
                <a16:creationId xmlns:a16="http://schemas.microsoft.com/office/drawing/2014/main" id="{54CF042A-D2FD-4800-9756-9B361E4CA2FE}"/>
              </a:ext>
            </a:extLst>
          </p:cNvPr>
          <p:cNvCxnSpPr>
            <a:cxnSpLocks/>
          </p:cNvCxnSpPr>
          <p:nvPr/>
        </p:nvCxnSpPr>
        <p:spPr>
          <a:xfrm flipH="1">
            <a:off x="8110532" y="3162298"/>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Conector recto de flecha 21">
            <a:extLst>
              <a:ext uri="{FF2B5EF4-FFF2-40B4-BE49-F238E27FC236}">
                <a16:creationId xmlns:a16="http://schemas.microsoft.com/office/drawing/2014/main" id="{F4ACE338-3A0D-4400-9787-084904F35D4B}"/>
              </a:ext>
            </a:extLst>
          </p:cNvPr>
          <p:cNvCxnSpPr>
            <a:cxnSpLocks/>
          </p:cNvCxnSpPr>
          <p:nvPr/>
        </p:nvCxnSpPr>
        <p:spPr>
          <a:xfrm flipH="1">
            <a:off x="9134467" y="3162298"/>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Conector recto de flecha 22">
            <a:extLst>
              <a:ext uri="{FF2B5EF4-FFF2-40B4-BE49-F238E27FC236}">
                <a16:creationId xmlns:a16="http://schemas.microsoft.com/office/drawing/2014/main" id="{23CE376E-68FD-45B3-8F56-35C2BA296846}"/>
              </a:ext>
            </a:extLst>
          </p:cNvPr>
          <p:cNvCxnSpPr>
            <a:cxnSpLocks/>
          </p:cNvCxnSpPr>
          <p:nvPr/>
        </p:nvCxnSpPr>
        <p:spPr>
          <a:xfrm flipH="1">
            <a:off x="10144113" y="3162297"/>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aphicFrame>
        <p:nvGraphicFramePr>
          <p:cNvPr id="11" name="Tabla 23">
            <a:extLst>
              <a:ext uri="{FF2B5EF4-FFF2-40B4-BE49-F238E27FC236}">
                <a16:creationId xmlns:a16="http://schemas.microsoft.com/office/drawing/2014/main" id="{1F38AB35-5E0D-44C9-9E41-ABDE314452D2}"/>
              </a:ext>
            </a:extLst>
          </p:cNvPr>
          <p:cNvGraphicFramePr>
            <a:graphicFrameLocks noGrp="1"/>
          </p:cNvGraphicFramePr>
          <p:nvPr>
            <p:extLst>
              <p:ext uri="{D42A27DB-BD31-4B8C-83A1-F6EECF244321}">
                <p14:modId xmlns:p14="http://schemas.microsoft.com/office/powerpoint/2010/main" val="2980994824"/>
              </p:ext>
            </p:extLst>
          </p:nvPr>
        </p:nvGraphicFramePr>
        <p:xfrm>
          <a:off x="2574925" y="5620704"/>
          <a:ext cx="8127999" cy="370840"/>
        </p:xfrm>
        <a:graphic>
          <a:graphicData uri="http://schemas.openxmlformats.org/drawingml/2006/table">
            <a:tbl>
              <a:tblPr firstRow="1" bandRow="1">
                <a:tableStyleId>{F5AB1C69-6EDB-4FF4-983F-18BD219EF322}</a:tableStyleId>
              </a:tblPr>
              <a:tblGrid>
                <a:gridCol w="903111">
                  <a:extLst>
                    <a:ext uri="{9D8B030D-6E8A-4147-A177-3AD203B41FA5}">
                      <a16:colId xmlns:a16="http://schemas.microsoft.com/office/drawing/2014/main" val="4272015967"/>
                    </a:ext>
                  </a:extLst>
                </a:gridCol>
                <a:gridCol w="903111">
                  <a:extLst>
                    <a:ext uri="{9D8B030D-6E8A-4147-A177-3AD203B41FA5}">
                      <a16:colId xmlns:a16="http://schemas.microsoft.com/office/drawing/2014/main" val="2516474013"/>
                    </a:ext>
                  </a:extLst>
                </a:gridCol>
                <a:gridCol w="903111">
                  <a:extLst>
                    <a:ext uri="{9D8B030D-6E8A-4147-A177-3AD203B41FA5}">
                      <a16:colId xmlns:a16="http://schemas.microsoft.com/office/drawing/2014/main" val="3245245502"/>
                    </a:ext>
                  </a:extLst>
                </a:gridCol>
                <a:gridCol w="903111">
                  <a:extLst>
                    <a:ext uri="{9D8B030D-6E8A-4147-A177-3AD203B41FA5}">
                      <a16:colId xmlns:a16="http://schemas.microsoft.com/office/drawing/2014/main" val="2375632391"/>
                    </a:ext>
                  </a:extLst>
                </a:gridCol>
                <a:gridCol w="903111">
                  <a:extLst>
                    <a:ext uri="{9D8B030D-6E8A-4147-A177-3AD203B41FA5}">
                      <a16:colId xmlns:a16="http://schemas.microsoft.com/office/drawing/2014/main" val="668271395"/>
                    </a:ext>
                  </a:extLst>
                </a:gridCol>
                <a:gridCol w="903111">
                  <a:extLst>
                    <a:ext uri="{9D8B030D-6E8A-4147-A177-3AD203B41FA5}">
                      <a16:colId xmlns:a16="http://schemas.microsoft.com/office/drawing/2014/main" val="2490931042"/>
                    </a:ext>
                  </a:extLst>
                </a:gridCol>
                <a:gridCol w="903111">
                  <a:extLst>
                    <a:ext uri="{9D8B030D-6E8A-4147-A177-3AD203B41FA5}">
                      <a16:colId xmlns:a16="http://schemas.microsoft.com/office/drawing/2014/main" val="195545366"/>
                    </a:ext>
                  </a:extLst>
                </a:gridCol>
                <a:gridCol w="903111">
                  <a:extLst>
                    <a:ext uri="{9D8B030D-6E8A-4147-A177-3AD203B41FA5}">
                      <a16:colId xmlns:a16="http://schemas.microsoft.com/office/drawing/2014/main" val="2535790489"/>
                    </a:ext>
                  </a:extLst>
                </a:gridCol>
                <a:gridCol w="903111">
                  <a:extLst>
                    <a:ext uri="{9D8B030D-6E8A-4147-A177-3AD203B41FA5}">
                      <a16:colId xmlns:a16="http://schemas.microsoft.com/office/drawing/2014/main" val="4175152409"/>
                    </a:ext>
                  </a:extLst>
                </a:gridCol>
              </a:tblGrid>
              <a:tr h="370840">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extLst>
                  <a:ext uri="{0D108BD9-81ED-4DB2-BD59-A6C34878D82A}">
                    <a16:rowId xmlns:a16="http://schemas.microsoft.com/office/drawing/2014/main" val="3565058159"/>
                  </a:ext>
                </a:extLst>
              </a:tr>
            </a:tbl>
          </a:graphicData>
        </a:graphic>
      </p:graphicFrame>
    </p:spTree>
    <p:extLst>
      <p:ext uri="{BB962C8B-B14F-4D97-AF65-F5344CB8AC3E}">
        <p14:creationId xmlns:p14="http://schemas.microsoft.com/office/powerpoint/2010/main" val="2304889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Autómata celular elemental o unidimensional</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buSzPct val="100000"/>
              <a:buNone/>
            </a:pPr>
            <a:r>
              <a:rPr lang="es-CO" sz="2200" dirty="0"/>
              <a:t>Apliquemos el siguiente set de reglas descritas previamente como se muestra a continuación a un estado inicial</a:t>
            </a:r>
          </a:p>
          <a:p>
            <a:pPr marL="50800" indent="0">
              <a:buSzPct val="100000"/>
              <a:buNone/>
            </a:pPr>
            <a:endParaRPr lang="es-CO" sz="2200" dirty="0"/>
          </a:p>
          <a:p>
            <a:pPr marL="50800" indent="0">
              <a:buSzPct val="100000"/>
              <a:buNone/>
            </a:pPr>
            <a:endParaRPr lang="es-CO" sz="2200" dirty="0"/>
          </a:p>
          <a:p>
            <a:pPr marL="50800" indent="0">
              <a:buSzPct val="100000"/>
              <a:buNone/>
            </a:pPr>
            <a:endParaRPr lang="es-CO" sz="2200" dirty="0"/>
          </a:p>
          <a:p>
            <a:pPr marL="50800" indent="0">
              <a:buSzPct val="100000"/>
              <a:buNone/>
            </a:pPr>
            <a:endParaRPr lang="es-CO" sz="2200" dirty="0"/>
          </a:p>
          <a:p>
            <a:pPr marL="50800" indent="0">
              <a:buSzPct val="100000"/>
              <a:buNone/>
            </a:pPr>
            <a:r>
              <a:rPr lang="es-CO" sz="2200" dirty="0"/>
              <a:t>Se define el estado inicial</a:t>
            </a:r>
          </a:p>
          <a:p>
            <a:pPr marL="50800" indent="0">
              <a:buSzPct val="100000"/>
              <a:buNone/>
            </a:pPr>
            <a:endParaRPr lang="es-CO" sz="2200" dirty="0"/>
          </a:p>
          <a:p>
            <a:pPr marL="50800" indent="0">
              <a:buSzPct val="100000"/>
              <a:buNone/>
            </a:pPr>
            <a:endParaRPr lang="es-CO" sz="2200" dirty="0"/>
          </a:p>
          <a:p>
            <a:pPr marL="50800" indent="0">
              <a:buSzPct val="100000"/>
              <a:buNone/>
            </a:pPr>
            <a:endParaRPr lang="es-CO" sz="2200" dirty="0"/>
          </a:p>
          <a:p>
            <a:pPr marL="50800" indent="0">
              <a:buSzPct val="100000"/>
              <a:buNone/>
            </a:pPr>
            <a:endParaRPr lang="es-CO" sz="2200" dirty="0"/>
          </a:p>
          <a:p>
            <a:pPr marL="50800" indent="0">
              <a:buSzPct val="100000"/>
              <a:buNone/>
            </a:pPr>
            <a:r>
              <a:rPr lang="es-CO" sz="2200" dirty="0"/>
              <a:t>Realizamos las operaciones</a:t>
            </a:r>
          </a:p>
        </p:txBody>
      </p:sp>
      <p:sp>
        <p:nvSpPr>
          <p:cNvPr id="5" name="CuadroTexto 4">
            <a:extLst>
              <a:ext uri="{FF2B5EF4-FFF2-40B4-BE49-F238E27FC236}">
                <a16:creationId xmlns:a16="http://schemas.microsoft.com/office/drawing/2014/main" id="{A64CEBE6-F889-42C6-969E-570DDBAF6D14}"/>
              </a:ext>
            </a:extLst>
          </p:cNvPr>
          <p:cNvSpPr txBox="1"/>
          <p:nvPr/>
        </p:nvSpPr>
        <p:spPr>
          <a:xfrm>
            <a:off x="9039225" y="6550223"/>
            <a:ext cx="3152775" cy="307777"/>
          </a:xfrm>
          <a:prstGeom prst="rect">
            <a:avLst/>
          </a:prstGeom>
          <a:noFill/>
        </p:spPr>
        <p:txBody>
          <a:bodyPr wrap="square">
            <a:spAutoFit/>
          </a:bodyPr>
          <a:lstStyle/>
          <a:p>
            <a:r>
              <a:rPr lang="es-CO" sz="1400" dirty="0"/>
              <a:t>Daniel </a:t>
            </a:r>
            <a:r>
              <a:rPr lang="es-CO" sz="1400" dirty="0" err="1"/>
              <a:t>Shiffman</a:t>
            </a:r>
            <a:r>
              <a:rPr lang="es-CO" sz="1400" dirty="0"/>
              <a:t> – </a:t>
            </a:r>
            <a:r>
              <a:rPr lang="es-CO" sz="1400" dirty="0" err="1"/>
              <a:t>The</a:t>
            </a:r>
            <a:r>
              <a:rPr lang="es-CO" sz="1400" dirty="0"/>
              <a:t> Natura </a:t>
            </a:r>
            <a:r>
              <a:rPr lang="es-CO" sz="1400" dirty="0" err="1"/>
              <a:t>of</a:t>
            </a:r>
            <a:r>
              <a:rPr lang="es-CO" sz="1400" dirty="0"/>
              <a:t> </a:t>
            </a:r>
            <a:r>
              <a:rPr lang="es-CO" sz="1400" dirty="0" err="1"/>
              <a:t>code</a:t>
            </a:r>
            <a:endParaRPr lang="es-CO" dirty="0"/>
          </a:p>
        </p:txBody>
      </p:sp>
      <p:graphicFrame>
        <p:nvGraphicFramePr>
          <p:cNvPr id="19" name="Tabla 19">
            <a:extLst>
              <a:ext uri="{FF2B5EF4-FFF2-40B4-BE49-F238E27FC236}">
                <a16:creationId xmlns:a16="http://schemas.microsoft.com/office/drawing/2014/main" id="{F88BB69A-EFC6-4377-B672-7F09F49C6EE4}"/>
              </a:ext>
            </a:extLst>
          </p:cNvPr>
          <p:cNvGraphicFramePr>
            <a:graphicFrameLocks noGrp="1"/>
          </p:cNvGraphicFramePr>
          <p:nvPr/>
        </p:nvGraphicFramePr>
        <p:xfrm>
          <a:off x="2495550" y="2791460"/>
          <a:ext cx="8128000" cy="370840"/>
        </p:xfrm>
        <a:graphic>
          <a:graphicData uri="http://schemas.openxmlformats.org/drawingml/2006/table">
            <a:tbl>
              <a:tblPr firstRow="1" bandRow="1">
                <a:tableStyleId>{F5AB1C69-6EDB-4FF4-983F-18BD219EF322}</a:tableStyleId>
              </a:tblPr>
              <a:tblGrid>
                <a:gridCol w="1016000">
                  <a:extLst>
                    <a:ext uri="{9D8B030D-6E8A-4147-A177-3AD203B41FA5}">
                      <a16:colId xmlns:a16="http://schemas.microsoft.com/office/drawing/2014/main" val="1061265573"/>
                    </a:ext>
                  </a:extLst>
                </a:gridCol>
                <a:gridCol w="1016000">
                  <a:extLst>
                    <a:ext uri="{9D8B030D-6E8A-4147-A177-3AD203B41FA5}">
                      <a16:colId xmlns:a16="http://schemas.microsoft.com/office/drawing/2014/main" val="493517465"/>
                    </a:ext>
                  </a:extLst>
                </a:gridCol>
                <a:gridCol w="1016000">
                  <a:extLst>
                    <a:ext uri="{9D8B030D-6E8A-4147-A177-3AD203B41FA5}">
                      <a16:colId xmlns:a16="http://schemas.microsoft.com/office/drawing/2014/main" val="988452779"/>
                    </a:ext>
                  </a:extLst>
                </a:gridCol>
                <a:gridCol w="1016000">
                  <a:extLst>
                    <a:ext uri="{9D8B030D-6E8A-4147-A177-3AD203B41FA5}">
                      <a16:colId xmlns:a16="http://schemas.microsoft.com/office/drawing/2014/main" val="3202688510"/>
                    </a:ext>
                  </a:extLst>
                </a:gridCol>
                <a:gridCol w="1016000">
                  <a:extLst>
                    <a:ext uri="{9D8B030D-6E8A-4147-A177-3AD203B41FA5}">
                      <a16:colId xmlns:a16="http://schemas.microsoft.com/office/drawing/2014/main" val="1209959097"/>
                    </a:ext>
                  </a:extLst>
                </a:gridCol>
                <a:gridCol w="1016000">
                  <a:extLst>
                    <a:ext uri="{9D8B030D-6E8A-4147-A177-3AD203B41FA5}">
                      <a16:colId xmlns:a16="http://schemas.microsoft.com/office/drawing/2014/main" val="49958946"/>
                    </a:ext>
                  </a:extLst>
                </a:gridCol>
                <a:gridCol w="1016000">
                  <a:extLst>
                    <a:ext uri="{9D8B030D-6E8A-4147-A177-3AD203B41FA5}">
                      <a16:colId xmlns:a16="http://schemas.microsoft.com/office/drawing/2014/main" val="961129232"/>
                    </a:ext>
                  </a:extLst>
                </a:gridCol>
                <a:gridCol w="1016000">
                  <a:extLst>
                    <a:ext uri="{9D8B030D-6E8A-4147-A177-3AD203B41FA5}">
                      <a16:colId xmlns:a16="http://schemas.microsoft.com/office/drawing/2014/main" val="314259633"/>
                    </a:ext>
                  </a:extLst>
                </a:gridCol>
              </a:tblGrid>
              <a:tr h="370840">
                <a:tc>
                  <a:txBody>
                    <a:bodyPr/>
                    <a:lstStyle/>
                    <a:p>
                      <a:pPr algn="ctr"/>
                      <a:r>
                        <a:rPr lang="es-CO" dirty="0"/>
                        <a:t>000</a:t>
                      </a:r>
                    </a:p>
                  </a:txBody>
                  <a:tcPr/>
                </a:tc>
                <a:tc>
                  <a:txBody>
                    <a:bodyPr/>
                    <a:lstStyle/>
                    <a:p>
                      <a:pPr algn="ctr"/>
                      <a:r>
                        <a:rPr lang="es-CO" dirty="0"/>
                        <a:t>001</a:t>
                      </a:r>
                    </a:p>
                  </a:txBody>
                  <a:tcPr/>
                </a:tc>
                <a:tc>
                  <a:txBody>
                    <a:bodyPr/>
                    <a:lstStyle/>
                    <a:p>
                      <a:pPr algn="ctr"/>
                      <a:r>
                        <a:rPr lang="es-CO" dirty="0"/>
                        <a:t>010</a:t>
                      </a:r>
                    </a:p>
                  </a:txBody>
                  <a:tcPr/>
                </a:tc>
                <a:tc>
                  <a:txBody>
                    <a:bodyPr/>
                    <a:lstStyle/>
                    <a:p>
                      <a:pPr algn="ctr"/>
                      <a:r>
                        <a:rPr lang="es-CO" dirty="0"/>
                        <a:t>011</a:t>
                      </a:r>
                    </a:p>
                  </a:txBody>
                  <a:tcPr/>
                </a:tc>
                <a:tc>
                  <a:txBody>
                    <a:bodyPr/>
                    <a:lstStyle/>
                    <a:p>
                      <a:pPr algn="ctr"/>
                      <a:r>
                        <a:rPr lang="es-CO" dirty="0"/>
                        <a:t>100</a:t>
                      </a:r>
                    </a:p>
                  </a:txBody>
                  <a:tcPr/>
                </a:tc>
                <a:tc>
                  <a:txBody>
                    <a:bodyPr/>
                    <a:lstStyle/>
                    <a:p>
                      <a:pPr algn="ctr"/>
                      <a:r>
                        <a:rPr lang="es-CO" dirty="0"/>
                        <a:t>101</a:t>
                      </a:r>
                    </a:p>
                  </a:txBody>
                  <a:tcPr/>
                </a:tc>
                <a:tc>
                  <a:txBody>
                    <a:bodyPr/>
                    <a:lstStyle/>
                    <a:p>
                      <a:pPr algn="ctr"/>
                      <a:r>
                        <a:rPr lang="es-CO" dirty="0"/>
                        <a:t>110</a:t>
                      </a:r>
                    </a:p>
                  </a:txBody>
                  <a:tcPr/>
                </a:tc>
                <a:tc>
                  <a:txBody>
                    <a:bodyPr/>
                    <a:lstStyle/>
                    <a:p>
                      <a:pPr algn="ctr"/>
                      <a:r>
                        <a:rPr lang="es-CO" dirty="0"/>
                        <a:t>111</a:t>
                      </a:r>
                    </a:p>
                  </a:txBody>
                  <a:tcPr/>
                </a:tc>
                <a:extLst>
                  <a:ext uri="{0D108BD9-81ED-4DB2-BD59-A6C34878D82A}">
                    <a16:rowId xmlns:a16="http://schemas.microsoft.com/office/drawing/2014/main" val="1034168195"/>
                  </a:ext>
                </a:extLst>
              </a:tr>
            </a:tbl>
          </a:graphicData>
        </a:graphic>
      </p:graphicFrame>
      <p:graphicFrame>
        <p:nvGraphicFramePr>
          <p:cNvPr id="4" name="Tabla 19">
            <a:extLst>
              <a:ext uri="{FF2B5EF4-FFF2-40B4-BE49-F238E27FC236}">
                <a16:creationId xmlns:a16="http://schemas.microsoft.com/office/drawing/2014/main" id="{F596C0EA-E690-4F22-A8B5-7CBA7C02A701}"/>
              </a:ext>
            </a:extLst>
          </p:cNvPr>
          <p:cNvGraphicFramePr>
            <a:graphicFrameLocks noGrp="1"/>
          </p:cNvGraphicFramePr>
          <p:nvPr/>
        </p:nvGraphicFramePr>
        <p:xfrm>
          <a:off x="2495550" y="3739831"/>
          <a:ext cx="8128000" cy="370840"/>
        </p:xfrm>
        <a:graphic>
          <a:graphicData uri="http://schemas.openxmlformats.org/drawingml/2006/table">
            <a:tbl>
              <a:tblPr firstRow="1" bandRow="1">
                <a:tableStyleId>{F5AB1C69-6EDB-4FF4-983F-18BD219EF322}</a:tableStyleId>
              </a:tblPr>
              <a:tblGrid>
                <a:gridCol w="1016000">
                  <a:extLst>
                    <a:ext uri="{9D8B030D-6E8A-4147-A177-3AD203B41FA5}">
                      <a16:colId xmlns:a16="http://schemas.microsoft.com/office/drawing/2014/main" val="1061265573"/>
                    </a:ext>
                  </a:extLst>
                </a:gridCol>
                <a:gridCol w="1016000">
                  <a:extLst>
                    <a:ext uri="{9D8B030D-6E8A-4147-A177-3AD203B41FA5}">
                      <a16:colId xmlns:a16="http://schemas.microsoft.com/office/drawing/2014/main" val="493517465"/>
                    </a:ext>
                  </a:extLst>
                </a:gridCol>
                <a:gridCol w="1016000">
                  <a:extLst>
                    <a:ext uri="{9D8B030D-6E8A-4147-A177-3AD203B41FA5}">
                      <a16:colId xmlns:a16="http://schemas.microsoft.com/office/drawing/2014/main" val="988452779"/>
                    </a:ext>
                  </a:extLst>
                </a:gridCol>
                <a:gridCol w="1016000">
                  <a:extLst>
                    <a:ext uri="{9D8B030D-6E8A-4147-A177-3AD203B41FA5}">
                      <a16:colId xmlns:a16="http://schemas.microsoft.com/office/drawing/2014/main" val="3202688510"/>
                    </a:ext>
                  </a:extLst>
                </a:gridCol>
                <a:gridCol w="1016000">
                  <a:extLst>
                    <a:ext uri="{9D8B030D-6E8A-4147-A177-3AD203B41FA5}">
                      <a16:colId xmlns:a16="http://schemas.microsoft.com/office/drawing/2014/main" val="1209959097"/>
                    </a:ext>
                  </a:extLst>
                </a:gridCol>
                <a:gridCol w="1016000">
                  <a:extLst>
                    <a:ext uri="{9D8B030D-6E8A-4147-A177-3AD203B41FA5}">
                      <a16:colId xmlns:a16="http://schemas.microsoft.com/office/drawing/2014/main" val="49958946"/>
                    </a:ext>
                  </a:extLst>
                </a:gridCol>
                <a:gridCol w="1016000">
                  <a:extLst>
                    <a:ext uri="{9D8B030D-6E8A-4147-A177-3AD203B41FA5}">
                      <a16:colId xmlns:a16="http://schemas.microsoft.com/office/drawing/2014/main" val="961129232"/>
                    </a:ext>
                  </a:extLst>
                </a:gridCol>
                <a:gridCol w="1016000">
                  <a:extLst>
                    <a:ext uri="{9D8B030D-6E8A-4147-A177-3AD203B41FA5}">
                      <a16:colId xmlns:a16="http://schemas.microsoft.com/office/drawing/2014/main" val="314259633"/>
                    </a:ext>
                  </a:extLst>
                </a:gridCol>
              </a:tblGrid>
              <a:tr h="370840">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extLst>
                  <a:ext uri="{0D108BD9-81ED-4DB2-BD59-A6C34878D82A}">
                    <a16:rowId xmlns:a16="http://schemas.microsoft.com/office/drawing/2014/main" val="1034168195"/>
                  </a:ext>
                </a:extLst>
              </a:tr>
            </a:tbl>
          </a:graphicData>
        </a:graphic>
      </p:graphicFrame>
      <p:cxnSp>
        <p:nvCxnSpPr>
          <p:cNvPr id="14" name="Conector recto de flecha 13">
            <a:extLst>
              <a:ext uri="{FF2B5EF4-FFF2-40B4-BE49-F238E27FC236}">
                <a16:creationId xmlns:a16="http://schemas.microsoft.com/office/drawing/2014/main" id="{497217BA-C8D1-4862-9005-C7482EB7F8E1}"/>
              </a:ext>
            </a:extLst>
          </p:cNvPr>
          <p:cNvCxnSpPr>
            <a:cxnSpLocks/>
          </p:cNvCxnSpPr>
          <p:nvPr/>
        </p:nvCxnSpPr>
        <p:spPr>
          <a:xfrm flipH="1">
            <a:off x="3048000" y="3162300"/>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Conector recto de flecha 15">
            <a:extLst>
              <a:ext uri="{FF2B5EF4-FFF2-40B4-BE49-F238E27FC236}">
                <a16:creationId xmlns:a16="http://schemas.microsoft.com/office/drawing/2014/main" id="{EC817AC7-C58B-4C5F-8C56-6E1382254BFE}"/>
              </a:ext>
            </a:extLst>
          </p:cNvPr>
          <p:cNvCxnSpPr>
            <a:cxnSpLocks/>
          </p:cNvCxnSpPr>
          <p:nvPr/>
        </p:nvCxnSpPr>
        <p:spPr>
          <a:xfrm flipH="1">
            <a:off x="4038600" y="3162299"/>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Conector recto de flecha 16">
            <a:extLst>
              <a:ext uri="{FF2B5EF4-FFF2-40B4-BE49-F238E27FC236}">
                <a16:creationId xmlns:a16="http://schemas.microsoft.com/office/drawing/2014/main" id="{267C1BB3-C5AE-41BF-BBC5-8E601AA59B48}"/>
              </a:ext>
            </a:extLst>
          </p:cNvPr>
          <p:cNvCxnSpPr>
            <a:cxnSpLocks/>
          </p:cNvCxnSpPr>
          <p:nvPr/>
        </p:nvCxnSpPr>
        <p:spPr>
          <a:xfrm flipH="1">
            <a:off x="5053012" y="3162299"/>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Conector recto de flecha 17">
            <a:extLst>
              <a:ext uri="{FF2B5EF4-FFF2-40B4-BE49-F238E27FC236}">
                <a16:creationId xmlns:a16="http://schemas.microsoft.com/office/drawing/2014/main" id="{977E146A-2C12-4858-8194-F4927C4D8684}"/>
              </a:ext>
            </a:extLst>
          </p:cNvPr>
          <p:cNvCxnSpPr>
            <a:cxnSpLocks/>
          </p:cNvCxnSpPr>
          <p:nvPr/>
        </p:nvCxnSpPr>
        <p:spPr>
          <a:xfrm flipH="1">
            <a:off x="6067424" y="3162298"/>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Conector recto de flecha 19">
            <a:extLst>
              <a:ext uri="{FF2B5EF4-FFF2-40B4-BE49-F238E27FC236}">
                <a16:creationId xmlns:a16="http://schemas.microsoft.com/office/drawing/2014/main" id="{E9B11C05-31CC-47F9-A318-8E7D2209FE21}"/>
              </a:ext>
            </a:extLst>
          </p:cNvPr>
          <p:cNvCxnSpPr>
            <a:cxnSpLocks/>
          </p:cNvCxnSpPr>
          <p:nvPr/>
        </p:nvCxnSpPr>
        <p:spPr>
          <a:xfrm flipH="1">
            <a:off x="7086597" y="3162298"/>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Conector recto de flecha 20">
            <a:extLst>
              <a:ext uri="{FF2B5EF4-FFF2-40B4-BE49-F238E27FC236}">
                <a16:creationId xmlns:a16="http://schemas.microsoft.com/office/drawing/2014/main" id="{54CF042A-D2FD-4800-9756-9B361E4CA2FE}"/>
              </a:ext>
            </a:extLst>
          </p:cNvPr>
          <p:cNvCxnSpPr>
            <a:cxnSpLocks/>
          </p:cNvCxnSpPr>
          <p:nvPr/>
        </p:nvCxnSpPr>
        <p:spPr>
          <a:xfrm flipH="1">
            <a:off x="8110532" y="3162298"/>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Conector recto de flecha 21">
            <a:extLst>
              <a:ext uri="{FF2B5EF4-FFF2-40B4-BE49-F238E27FC236}">
                <a16:creationId xmlns:a16="http://schemas.microsoft.com/office/drawing/2014/main" id="{F4ACE338-3A0D-4400-9787-084904F35D4B}"/>
              </a:ext>
            </a:extLst>
          </p:cNvPr>
          <p:cNvCxnSpPr>
            <a:cxnSpLocks/>
          </p:cNvCxnSpPr>
          <p:nvPr/>
        </p:nvCxnSpPr>
        <p:spPr>
          <a:xfrm flipH="1">
            <a:off x="9134467" y="3162298"/>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Conector recto de flecha 22">
            <a:extLst>
              <a:ext uri="{FF2B5EF4-FFF2-40B4-BE49-F238E27FC236}">
                <a16:creationId xmlns:a16="http://schemas.microsoft.com/office/drawing/2014/main" id="{23CE376E-68FD-45B3-8F56-35C2BA296846}"/>
              </a:ext>
            </a:extLst>
          </p:cNvPr>
          <p:cNvCxnSpPr>
            <a:cxnSpLocks/>
          </p:cNvCxnSpPr>
          <p:nvPr/>
        </p:nvCxnSpPr>
        <p:spPr>
          <a:xfrm flipH="1">
            <a:off x="10144113" y="3162297"/>
            <a:ext cx="9526" cy="5775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aphicFrame>
        <p:nvGraphicFramePr>
          <p:cNvPr id="11" name="Tabla 23">
            <a:extLst>
              <a:ext uri="{FF2B5EF4-FFF2-40B4-BE49-F238E27FC236}">
                <a16:creationId xmlns:a16="http://schemas.microsoft.com/office/drawing/2014/main" id="{1F38AB35-5E0D-44C9-9E41-ABDE314452D2}"/>
              </a:ext>
            </a:extLst>
          </p:cNvPr>
          <p:cNvGraphicFramePr>
            <a:graphicFrameLocks noGrp="1"/>
          </p:cNvGraphicFramePr>
          <p:nvPr>
            <p:extLst>
              <p:ext uri="{D42A27DB-BD31-4B8C-83A1-F6EECF244321}">
                <p14:modId xmlns:p14="http://schemas.microsoft.com/office/powerpoint/2010/main" val="3036444646"/>
              </p:ext>
            </p:extLst>
          </p:nvPr>
        </p:nvGraphicFramePr>
        <p:xfrm>
          <a:off x="2574925" y="4772977"/>
          <a:ext cx="8127999" cy="370840"/>
        </p:xfrm>
        <a:graphic>
          <a:graphicData uri="http://schemas.openxmlformats.org/drawingml/2006/table">
            <a:tbl>
              <a:tblPr firstRow="1" bandRow="1">
                <a:tableStyleId>{F5AB1C69-6EDB-4FF4-983F-18BD219EF322}</a:tableStyleId>
              </a:tblPr>
              <a:tblGrid>
                <a:gridCol w="903111">
                  <a:extLst>
                    <a:ext uri="{9D8B030D-6E8A-4147-A177-3AD203B41FA5}">
                      <a16:colId xmlns:a16="http://schemas.microsoft.com/office/drawing/2014/main" val="4272015967"/>
                    </a:ext>
                  </a:extLst>
                </a:gridCol>
                <a:gridCol w="903111">
                  <a:extLst>
                    <a:ext uri="{9D8B030D-6E8A-4147-A177-3AD203B41FA5}">
                      <a16:colId xmlns:a16="http://schemas.microsoft.com/office/drawing/2014/main" val="2516474013"/>
                    </a:ext>
                  </a:extLst>
                </a:gridCol>
                <a:gridCol w="903111">
                  <a:extLst>
                    <a:ext uri="{9D8B030D-6E8A-4147-A177-3AD203B41FA5}">
                      <a16:colId xmlns:a16="http://schemas.microsoft.com/office/drawing/2014/main" val="3245245502"/>
                    </a:ext>
                  </a:extLst>
                </a:gridCol>
                <a:gridCol w="903111">
                  <a:extLst>
                    <a:ext uri="{9D8B030D-6E8A-4147-A177-3AD203B41FA5}">
                      <a16:colId xmlns:a16="http://schemas.microsoft.com/office/drawing/2014/main" val="2375632391"/>
                    </a:ext>
                  </a:extLst>
                </a:gridCol>
                <a:gridCol w="903111">
                  <a:extLst>
                    <a:ext uri="{9D8B030D-6E8A-4147-A177-3AD203B41FA5}">
                      <a16:colId xmlns:a16="http://schemas.microsoft.com/office/drawing/2014/main" val="668271395"/>
                    </a:ext>
                  </a:extLst>
                </a:gridCol>
                <a:gridCol w="903111">
                  <a:extLst>
                    <a:ext uri="{9D8B030D-6E8A-4147-A177-3AD203B41FA5}">
                      <a16:colId xmlns:a16="http://schemas.microsoft.com/office/drawing/2014/main" val="2490931042"/>
                    </a:ext>
                  </a:extLst>
                </a:gridCol>
                <a:gridCol w="903111">
                  <a:extLst>
                    <a:ext uri="{9D8B030D-6E8A-4147-A177-3AD203B41FA5}">
                      <a16:colId xmlns:a16="http://schemas.microsoft.com/office/drawing/2014/main" val="195545366"/>
                    </a:ext>
                  </a:extLst>
                </a:gridCol>
                <a:gridCol w="903111">
                  <a:extLst>
                    <a:ext uri="{9D8B030D-6E8A-4147-A177-3AD203B41FA5}">
                      <a16:colId xmlns:a16="http://schemas.microsoft.com/office/drawing/2014/main" val="2535790489"/>
                    </a:ext>
                  </a:extLst>
                </a:gridCol>
                <a:gridCol w="903111">
                  <a:extLst>
                    <a:ext uri="{9D8B030D-6E8A-4147-A177-3AD203B41FA5}">
                      <a16:colId xmlns:a16="http://schemas.microsoft.com/office/drawing/2014/main" val="4175152409"/>
                    </a:ext>
                  </a:extLst>
                </a:gridCol>
              </a:tblGrid>
              <a:tr h="370840">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extLst>
                  <a:ext uri="{0D108BD9-81ED-4DB2-BD59-A6C34878D82A}">
                    <a16:rowId xmlns:a16="http://schemas.microsoft.com/office/drawing/2014/main" val="3565058159"/>
                  </a:ext>
                </a:extLst>
              </a:tr>
            </a:tbl>
          </a:graphicData>
        </a:graphic>
      </p:graphicFrame>
      <p:graphicFrame>
        <p:nvGraphicFramePr>
          <p:cNvPr id="6" name="Tabla 23">
            <a:extLst>
              <a:ext uri="{FF2B5EF4-FFF2-40B4-BE49-F238E27FC236}">
                <a16:creationId xmlns:a16="http://schemas.microsoft.com/office/drawing/2014/main" id="{5779D7BB-D77A-448E-8F78-173889ABFB38}"/>
              </a:ext>
            </a:extLst>
          </p:cNvPr>
          <p:cNvGraphicFramePr>
            <a:graphicFrameLocks noGrp="1"/>
          </p:cNvGraphicFramePr>
          <p:nvPr>
            <p:extLst>
              <p:ext uri="{D42A27DB-BD31-4B8C-83A1-F6EECF244321}">
                <p14:modId xmlns:p14="http://schemas.microsoft.com/office/powerpoint/2010/main" val="1871380881"/>
              </p:ext>
            </p:extLst>
          </p:nvPr>
        </p:nvGraphicFramePr>
        <p:xfrm>
          <a:off x="2574925" y="5806124"/>
          <a:ext cx="8127999" cy="370840"/>
        </p:xfrm>
        <a:graphic>
          <a:graphicData uri="http://schemas.openxmlformats.org/drawingml/2006/table">
            <a:tbl>
              <a:tblPr firstRow="1" bandRow="1">
                <a:tableStyleId>{F5AB1C69-6EDB-4FF4-983F-18BD219EF322}</a:tableStyleId>
              </a:tblPr>
              <a:tblGrid>
                <a:gridCol w="903111">
                  <a:extLst>
                    <a:ext uri="{9D8B030D-6E8A-4147-A177-3AD203B41FA5}">
                      <a16:colId xmlns:a16="http://schemas.microsoft.com/office/drawing/2014/main" val="4272015967"/>
                    </a:ext>
                  </a:extLst>
                </a:gridCol>
                <a:gridCol w="903111">
                  <a:extLst>
                    <a:ext uri="{9D8B030D-6E8A-4147-A177-3AD203B41FA5}">
                      <a16:colId xmlns:a16="http://schemas.microsoft.com/office/drawing/2014/main" val="2516474013"/>
                    </a:ext>
                  </a:extLst>
                </a:gridCol>
                <a:gridCol w="903111">
                  <a:extLst>
                    <a:ext uri="{9D8B030D-6E8A-4147-A177-3AD203B41FA5}">
                      <a16:colId xmlns:a16="http://schemas.microsoft.com/office/drawing/2014/main" val="3245245502"/>
                    </a:ext>
                  </a:extLst>
                </a:gridCol>
                <a:gridCol w="903111">
                  <a:extLst>
                    <a:ext uri="{9D8B030D-6E8A-4147-A177-3AD203B41FA5}">
                      <a16:colId xmlns:a16="http://schemas.microsoft.com/office/drawing/2014/main" val="2375632391"/>
                    </a:ext>
                  </a:extLst>
                </a:gridCol>
                <a:gridCol w="903111">
                  <a:extLst>
                    <a:ext uri="{9D8B030D-6E8A-4147-A177-3AD203B41FA5}">
                      <a16:colId xmlns:a16="http://schemas.microsoft.com/office/drawing/2014/main" val="668271395"/>
                    </a:ext>
                  </a:extLst>
                </a:gridCol>
                <a:gridCol w="903111">
                  <a:extLst>
                    <a:ext uri="{9D8B030D-6E8A-4147-A177-3AD203B41FA5}">
                      <a16:colId xmlns:a16="http://schemas.microsoft.com/office/drawing/2014/main" val="2490931042"/>
                    </a:ext>
                  </a:extLst>
                </a:gridCol>
                <a:gridCol w="903111">
                  <a:extLst>
                    <a:ext uri="{9D8B030D-6E8A-4147-A177-3AD203B41FA5}">
                      <a16:colId xmlns:a16="http://schemas.microsoft.com/office/drawing/2014/main" val="195545366"/>
                    </a:ext>
                  </a:extLst>
                </a:gridCol>
                <a:gridCol w="903111">
                  <a:extLst>
                    <a:ext uri="{9D8B030D-6E8A-4147-A177-3AD203B41FA5}">
                      <a16:colId xmlns:a16="http://schemas.microsoft.com/office/drawing/2014/main" val="2535790489"/>
                    </a:ext>
                  </a:extLst>
                </a:gridCol>
                <a:gridCol w="903111">
                  <a:extLst>
                    <a:ext uri="{9D8B030D-6E8A-4147-A177-3AD203B41FA5}">
                      <a16:colId xmlns:a16="http://schemas.microsoft.com/office/drawing/2014/main" val="4175152409"/>
                    </a:ext>
                  </a:extLst>
                </a:gridCol>
              </a:tblGrid>
              <a:tr h="370840">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extLst>
                  <a:ext uri="{0D108BD9-81ED-4DB2-BD59-A6C34878D82A}">
                    <a16:rowId xmlns:a16="http://schemas.microsoft.com/office/drawing/2014/main" val="3565058159"/>
                  </a:ext>
                </a:extLst>
              </a:tr>
            </a:tbl>
          </a:graphicData>
        </a:graphic>
      </p:graphicFrame>
      <p:sp>
        <p:nvSpPr>
          <p:cNvPr id="7" name="Rectángulo: esquinas redondeadas 6">
            <a:extLst>
              <a:ext uri="{FF2B5EF4-FFF2-40B4-BE49-F238E27FC236}">
                <a16:creationId xmlns:a16="http://schemas.microsoft.com/office/drawing/2014/main" id="{CA5D53C1-E516-44DE-AFDA-18F659D7146B}"/>
              </a:ext>
            </a:extLst>
          </p:cNvPr>
          <p:cNvSpPr/>
          <p:nvPr/>
        </p:nvSpPr>
        <p:spPr>
          <a:xfrm>
            <a:off x="2574925" y="4772975"/>
            <a:ext cx="2692400" cy="370841"/>
          </a:xfrm>
          <a:prstGeom prst="roundRect">
            <a:avLst/>
          </a:prstGeom>
          <a:solidFill>
            <a:srgbClr val="C0504D">
              <a:alpha val="25098"/>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cxnSp>
        <p:nvCxnSpPr>
          <p:cNvPr id="25" name="Conector recto de flecha 24">
            <a:extLst>
              <a:ext uri="{FF2B5EF4-FFF2-40B4-BE49-F238E27FC236}">
                <a16:creationId xmlns:a16="http://schemas.microsoft.com/office/drawing/2014/main" id="{DBFCC3C7-5812-47A4-A34F-C114224EAB6E}"/>
              </a:ext>
            </a:extLst>
          </p:cNvPr>
          <p:cNvCxnSpPr>
            <a:cxnSpLocks/>
          </p:cNvCxnSpPr>
          <p:nvPr/>
        </p:nvCxnSpPr>
        <p:spPr>
          <a:xfrm flipH="1">
            <a:off x="3911599" y="5143816"/>
            <a:ext cx="9526" cy="5775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8" name="Rectángulo: esquinas redondeadas 37">
            <a:extLst>
              <a:ext uri="{FF2B5EF4-FFF2-40B4-BE49-F238E27FC236}">
                <a16:creationId xmlns:a16="http://schemas.microsoft.com/office/drawing/2014/main" id="{B7C5E234-6CAF-4BFA-A120-BC69CFAE5141}"/>
              </a:ext>
            </a:extLst>
          </p:cNvPr>
          <p:cNvSpPr/>
          <p:nvPr/>
        </p:nvSpPr>
        <p:spPr>
          <a:xfrm>
            <a:off x="3477338" y="4789987"/>
            <a:ext cx="2692400" cy="370841"/>
          </a:xfrm>
          <a:prstGeom prst="roundRect">
            <a:avLst/>
          </a:prstGeom>
          <a:solidFill>
            <a:srgbClr val="C0504D">
              <a:alpha val="25098"/>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cxnSp>
        <p:nvCxnSpPr>
          <p:cNvPr id="39" name="Conector recto de flecha 38">
            <a:extLst>
              <a:ext uri="{FF2B5EF4-FFF2-40B4-BE49-F238E27FC236}">
                <a16:creationId xmlns:a16="http://schemas.microsoft.com/office/drawing/2014/main" id="{E0CE54A9-32C7-451A-9E17-706F963A5A6D}"/>
              </a:ext>
            </a:extLst>
          </p:cNvPr>
          <p:cNvCxnSpPr>
            <a:cxnSpLocks/>
          </p:cNvCxnSpPr>
          <p:nvPr/>
        </p:nvCxnSpPr>
        <p:spPr>
          <a:xfrm flipH="1">
            <a:off x="4814012" y="5160828"/>
            <a:ext cx="9526" cy="5775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Rectángulo: esquinas redondeadas 39">
            <a:extLst>
              <a:ext uri="{FF2B5EF4-FFF2-40B4-BE49-F238E27FC236}">
                <a16:creationId xmlns:a16="http://schemas.microsoft.com/office/drawing/2014/main" id="{D03C70E7-3BF7-4D4A-B287-DF56478710E2}"/>
              </a:ext>
            </a:extLst>
          </p:cNvPr>
          <p:cNvSpPr/>
          <p:nvPr/>
        </p:nvSpPr>
        <p:spPr>
          <a:xfrm>
            <a:off x="4394197" y="4772975"/>
            <a:ext cx="2692400" cy="370841"/>
          </a:xfrm>
          <a:prstGeom prst="roundRect">
            <a:avLst/>
          </a:prstGeom>
          <a:solidFill>
            <a:srgbClr val="C0504D">
              <a:alpha val="25098"/>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cxnSp>
        <p:nvCxnSpPr>
          <p:cNvPr id="41" name="Conector recto de flecha 40">
            <a:extLst>
              <a:ext uri="{FF2B5EF4-FFF2-40B4-BE49-F238E27FC236}">
                <a16:creationId xmlns:a16="http://schemas.microsoft.com/office/drawing/2014/main" id="{30439A95-DD21-4495-BF86-2E0009136971}"/>
              </a:ext>
            </a:extLst>
          </p:cNvPr>
          <p:cNvCxnSpPr>
            <a:cxnSpLocks/>
          </p:cNvCxnSpPr>
          <p:nvPr/>
        </p:nvCxnSpPr>
        <p:spPr>
          <a:xfrm flipH="1">
            <a:off x="5730871" y="5143816"/>
            <a:ext cx="9526" cy="5775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2" name="Rectángulo: esquinas redondeadas 41">
            <a:extLst>
              <a:ext uri="{FF2B5EF4-FFF2-40B4-BE49-F238E27FC236}">
                <a16:creationId xmlns:a16="http://schemas.microsoft.com/office/drawing/2014/main" id="{76482F7E-2A53-4553-97D2-632EF81CE508}"/>
              </a:ext>
            </a:extLst>
          </p:cNvPr>
          <p:cNvSpPr/>
          <p:nvPr/>
        </p:nvSpPr>
        <p:spPr>
          <a:xfrm>
            <a:off x="5296610" y="4770556"/>
            <a:ext cx="2692400" cy="370841"/>
          </a:xfrm>
          <a:prstGeom prst="roundRect">
            <a:avLst/>
          </a:prstGeom>
          <a:solidFill>
            <a:srgbClr val="C0504D">
              <a:alpha val="25098"/>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cxnSp>
        <p:nvCxnSpPr>
          <p:cNvPr id="43" name="Conector recto de flecha 42">
            <a:extLst>
              <a:ext uri="{FF2B5EF4-FFF2-40B4-BE49-F238E27FC236}">
                <a16:creationId xmlns:a16="http://schemas.microsoft.com/office/drawing/2014/main" id="{770C2182-D453-4FB6-95CF-B2A026F58537}"/>
              </a:ext>
            </a:extLst>
          </p:cNvPr>
          <p:cNvCxnSpPr>
            <a:cxnSpLocks/>
          </p:cNvCxnSpPr>
          <p:nvPr/>
        </p:nvCxnSpPr>
        <p:spPr>
          <a:xfrm flipH="1">
            <a:off x="6633284" y="5141397"/>
            <a:ext cx="9526" cy="5775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4" name="Rectángulo: esquinas redondeadas 43">
            <a:extLst>
              <a:ext uri="{FF2B5EF4-FFF2-40B4-BE49-F238E27FC236}">
                <a16:creationId xmlns:a16="http://schemas.microsoft.com/office/drawing/2014/main" id="{81FD64F1-265B-4221-95B5-97FDF13E8381}"/>
              </a:ext>
            </a:extLst>
          </p:cNvPr>
          <p:cNvSpPr/>
          <p:nvPr/>
        </p:nvSpPr>
        <p:spPr>
          <a:xfrm>
            <a:off x="6199023" y="4789987"/>
            <a:ext cx="2692400" cy="370841"/>
          </a:xfrm>
          <a:prstGeom prst="roundRect">
            <a:avLst/>
          </a:prstGeom>
          <a:solidFill>
            <a:srgbClr val="C0504D">
              <a:alpha val="25098"/>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cxnSp>
        <p:nvCxnSpPr>
          <p:cNvPr id="45" name="Conector recto de flecha 44">
            <a:extLst>
              <a:ext uri="{FF2B5EF4-FFF2-40B4-BE49-F238E27FC236}">
                <a16:creationId xmlns:a16="http://schemas.microsoft.com/office/drawing/2014/main" id="{886949C4-71F3-4934-846E-7746E81B6CE4}"/>
              </a:ext>
            </a:extLst>
          </p:cNvPr>
          <p:cNvCxnSpPr>
            <a:cxnSpLocks/>
          </p:cNvCxnSpPr>
          <p:nvPr/>
        </p:nvCxnSpPr>
        <p:spPr>
          <a:xfrm flipH="1">
            <a:off x="7535697" y="5160828"/>
            <a:ext cx="9526" cy="5775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Rectángulo: esquinas redondeadas 45">
            <a:extLst>
              <a:ext uri="{FF2B5EF4-FFF2-40B4-BE49-F238E27FC236}">
                <a16:creationId xmlns:a16="http://schemas.microsoft.com/office/drawing/2014/main" id="{90C9CE39-93F7-4144-AB19-0A6A3E39F692}"/>
              </a:ext>
            </a:extLst>
          </p:cNvPr>
          <p:cNvSpPr/>
          <p:nvPr/>
        </p:nvSpPr>
        <p:spPr>
          <a:xfrm>
            <a:off x="7115531" y="4770556"/>
            <a:ext cx="2692400" cy="370841"/>
          </a:xfrm>
          <a:prstGeom prst="roundRect">
            <a:avLst/>
          </a:prstGeom>
          <a:solidFill>
            <a:srgbClr val="C0504D">
              <a:alpha val="25098"/>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cxnSp>
        <p:nvCxnSpPr>
          <p:cNvPr id="47" name="Conector recto de flecha 46">
            <a:extLst>
              <a:ext uri="{FF2B5EF4-FFF2-40B4-BE49-F238E27FC236}">
                <a16:creationId xmlns:a16="http://schemas.microsoft.com/office/drawing/2014/main" id="{7F642E93-A00A-4D1F-B4E2-95FE424C6BE1}"/>
              </a:ext>
            </a:extLst>
          </p:cNvPr>
          <p:cNvCxnSpPr>
            <a:cxnSpLocks/>
          </p:cNvCxnSpPr>
          <p:nvPr/>
        </p:nvCxnSpPr>
        <p:spPr>
          <a:xfrm flipH="1">
            <a:off x="8452205" y="5141397"/>
            <a:ext cx="9526" cy="5775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8" name="Rectángulo: esquinas redondeadas 47">
            <a:extLst>
              <a:ext uri="{FF2B5EF4-FFF2-40B4-BE49-F238E27FC236}">
                <a16:creationId xmlns:a16="http://schemas.microsoft.com/office/drawing/2014/main" id="{3A972DA3-CEC4-43AD-851F-82E82E163A26}"/>
              </a:ext>
            </a:extLst>
          </p:cNvPr>
          <p:cNvSpPr/>
          <p:nvPr/>
        </p:nvSpPr>
        <p:spPr>
          <a:xfrm>
            <a:off x="7988300" y="4770556"/>
            <a:ext cx="2692400" cy="370841"/>
          </a:xfrm>
          <a:prstGeom prst="roundRect">
            <a:avLst/>
          </a:prstGeom>
          <a:solidFill>
            <a:srgbClr val="C0504D">
              <a:alpha val="25098"/>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cxnSp>
        <p:nvCxnSpPr>
          <p:cNvPr id="49" name="Conector recto de flecha 48">
            <a:extLst>
              <a:ext uri="{FF2B5EF4-FFF2-40B4-BE49-F238E27FC236}">
                <a16:creationId xmlns:a16="http://schemas.microsoft.com/office/drawing/2014/main" id="{F70FAA1E-8D3A-4A1F-A2BA-6306A80C7328}"/>
              </a:ext>
            </a:extLst>
          </p:cNvPr>
          <p:cNvCxnSpPr>
            <a:cxnSpLocks/>
          </p:cNvCxnSpPr>
          <p:nvPr/>
        </p:nvCxnSpPr>
        <p:spPr>
          <a:xfrm flipH="1">
            <a:off x="9324974" y="5141397"/>
            <a:ext cx="9526" cy="5775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aphicFrame>
        <p:nvGraphicFramePr>
          <p:cNvPr id="8" name="Tabla 23">
            <a:extLst>
              <a:ext uri="{FF2B5EF4-FFF2-40B4-BE49-F238E27FC236}">
                <a16:creationId xmlns:a16="http://schemas.microsoft.com/office/drawing/2014/main" id="{0C55563F-4E2C-4383-9C2D-2DBF7FA370BF}"/>
              </a:ext>
            </a:extLst>
          </p:cNvPr>
          <p:cNvGraphicFramePr>
            <a:graphicFrameLocks noGrp="1"/>
          </p:cNvGraphicFramePr>
          <p:nvPr>
            <p:extLst>
              <p:ext uri="{D42A27DB-BD31-4B8C-83A1-F6EECF244321}">
                <p14:modId xmlns:p14="http://schemas.microsoft.com/office/powerpoint/2010/main" val="3364972801"/>
              </p:ext>
            </p:extLst>
          </p:nvPr>
        </p:nvGraphicFramePr>
        <p:xfrm>
          <a:off x="2578810" y="5806124"/>
          <a:ext cx="8127999" cy="370840"/>
        </p:xfrm>
        <a:graphic>
          <a:graphicData uri="http://schemas.openxmlformats.org/drawingml/2006/table">
            <a:tbl>
              <a:tblPr firstRow="1" bandRow="1">
                <a:tableStyleId>{F5AB1C69-6EDB-4FF4-983F-18BD219EF322}</a:tableStyleId>
              </a:tblPr>
              <a:tblGrid>
                <a:gridCol w="903111">
                  <a:extLst>
                    <a:ext uri="{9D8B030D-6E8A-4147-A177-3AD203B41FA5}">
                      <a16:colId xmlns:a16="http://schemas.microsoft.com/office/drawing/2014/main" val="4272015967"/>
                    </a:ext>
                  </a:extLst>
                </a:gridCol>
                <a:gridCol w="903111">
                  <a:extLst>
                    <a:ext uri="{9D8B030D-6E8A-4147-A177-3AD203B41FA5}">
                      <a16:colId xmlns:a16="http://schemas.microsoft.com/office/drawing/2014/main" val="2516474013"/>
                    </a:ext>
                  </a:extLst>
                </a:gridCol>
                <a:gridCol w="903111">
                  <a:extLst>
                    <a:ext uri="{9D8B030D-6E8A-4147-A177-3AD203B41FA5}">
                      <a16:colId xmlns:a16="http://schemas.microsoft.com/office/drawing/2014/main" val="3245245502"/>
                    </a:ext>
                  </a:extLst>
                </a:gridCol>
                <a:gridCol w="903111">
                  <a:extLst>
                    <a:ext uri="{9D8B030D-6E8A-4147-A177-3AD203B41FA5}">
                      <a16:colId xmlns:a16="http://schemas.microsoft.com/office/drawing/2014/main" val="2375632391"/>
                    </a:ext>
                  </a:extLst>
                </a:gridCol>
                <a:gridCol w="903111">
                  <a:extLst>
                    <a:ext uri="{9D8B030D-6E8A-4147-A177-3AD203B41FA5}">
                      <a16:colId xmlns:a16="http://schemas.microsoft.com/office/drawing/2014/main" val="668271395"/>
                    </a:ext>
                  </a:extLst>
                </a:gridCol>
                <a:gridCol w="903111">
                  <a:extLst>
                    <a:ext uri="{9D8B030D-6E8A-4147-A177-3AD203B41FA5}">
                      <a16:colId xmlns:a16="http://schemas.microsoft.com/office/drawing/2014/main" val="2490931042"/>
                    </a:ext>
                  </a:extLst>
                </a:gridCol>
                <a:gridCol w="903111">
                  <a:extLst>
                    <a:ext uri="{9D8B030D-6E8A-4147-A177-3AD203B41FA5}">
                      <a16:colId xmlns:a16="http://schemas.microsoft.com/office/drawing/2014/main" val="195545366"/>
                    </a:ext>
                  </a:extLst>
                </a:gridCol>
                <a:gridCol w="903111">
                  <a:extLst>
                    <a:ext uri="{9D8B030D-6E8A-4147-A177-3AD203B41FA5}">
                      <a16:colId xmlns:a16="http://schemas.microsoft.com/office/drawing/2014/main" val="2535790489"/>
                    </a:ext>
                  </a:extLst>
                </a:gridCol>
                <a:gridCol w="903111">
                  <a:extLst>
                    <a:ext uri="{9D8B030D-6E8A-4147-A177-3AD203B41FA5}">
                      <a16:colId xmlns:a16="http://schemas.microsoft.com/office/drawing/2014/main" val="4175152409"/>
                    </a:ext>
                  </a:extLst>
                </a:gridCol>
              </a:tblGrid>
              <a:tr h="370840">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extLst>
                  <a:ext uri="{0D108BD9-81ED-4DB2-BD59-A6C34878D82A}">
                    <a16:rowId xmlns:a16="http://schemas.microsoft.com/office/drawing/2014/main" val="3565058159"/>
                  </a:ext>
                </a:extLst>
              </a:tr>
            </a:tbl>
          </a:graphicData>
        </a:graphic>
      </p:graphicFrame>
    </p:spTree>
    <p:extLst>
      <p:ext uri="{BB962C8B-B14F-4D97-AF65-F5344CB8AC3E}">
        <p14:creationId xmlns:p14="http://schemas.microsoft.com/office/powerpoint/2010/main" val="75341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4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4"/>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6"/>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4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4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38" grpId="0" animBg="1"/>
      <p:bldP spid="38" grpId="1" animBg="1"/>
      <p:bldP spid="40" grpId="0" animBg="1"/>
      <p:bldP spid="40" grpId="1" animBg="1"/>
      <p:bldP spid="42" grpId="0" animBg="1"/>
      <p:bldP spid="42" grpId="1" animBg="1"/>
      <p:bldP spid="44" grpId="0" animBg="1"/>
      <p:bldP spid="44" grpId="1" animBg="1"/>
      <p:bldP spid="46" grpId="0" animBg="1"/>
      <p:bldP spid="46" grpId="1" animBg="1"/>
      <p:bldP spid="48" grpId="0" animBg="1"/>
      <p:bldP spid="4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a:t>El triangulo de Sierpiński</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La forma de baja resolución (pocas celdas) que realizamos en la diapositiva anterior es el "triángulo de </a:t>
            </a:r>
            <a:r>
              <a:rPr lang="es-CO" sz="2400" dirty="0" err="1"/>
              <a:t>Sierpiński</a:t>
            </a:r>
            <a:r>
              <a:rPr lang="es-CO" sz="2400" dirty="0"/>
              <a:t>". Nombrado en honor al matemático polaco </a:t>
            </a:r>
            <a:r>
              <a:rPr lang="es-CO" sz="2400" dirty="0" err="1"/>
              <a:t>Wacław</a:t>
            </a:r>
            <a:r>
              <a:rPr lang="es-CO" sz="2400" dirty="0"/>
              <a:t> </a:t>
            </a:r>
            <a:r>
              <a:rPr lang="es-CO" sz="2400" dirty="0" err="1"/>
              <a:t>Sierpiński</a:t>
            </a:r>
            <a:r>
              <a:rPr lang="es-CO" sz="2400" dirty="0"/>
              <a:t>, es un patrón fractal y un sistema increíblemente simple de 0 y 1 con pequeños vecindarios de tres celdas que pueden generar una forma tan sofisticada y detallada como el triángulo </a:t>
            </a:r>
            <a:r>
              <a:rPr lang="es-CO" sz="2400" dirty="0" err="1"/>
              <a:t>Sierpiński</a:t>
            </a:r>
            <a:r>
              <a:rPr lang="es-CO" sz="2400" dirty="0"/>
              <a:t>.
</a:t>
            </a:r>
          </a:p>
        </p:txBody>
      </p:sp>
      <p:pic>
        <p:nvPicPr>
          <p:cNvPr id="5" name="Imagen 4">
            <a:extLst>
              <a:ext uri="{FF2B5EF4-FFF2-40B4-BE49-F238E27FC236}">
                <a16:creationId xmlns:a16="http://schemas.microsoft.com/office/drawing/2014/main" id="{E871602E-DB38-47AC-80E4-6486A65B0829}"/>
              </a:ext>
            </a:extLst>
          </p:cNvPr>
          <p:cNvPicPr>
            <a:picLocks noChangeAspect="1"/>
          </p:cNvPicPr>
          <p:nvPr/>
        </p:nvPicPr>
        <p:blipFill rotWithShape="1">
          <a:blip r:embed="rId3"/>
          <a:srcRect t="11661"/>
          <a:stretch/>
        </p:blipFill>
        <p:spPr>
          <a:xfrm>
            <a:off x="3924971" y="3893873"/>
            <a:ext cx="6911461" cy="28127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8726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Palabras clave del curso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393794"/>
            <a:ext cx="11353800" cy="5464206"/>
          </a:xfrm>
        </p:spPr>
        <p:txBody>
          <a:bodyPr/>
          <a:lstStyle/>
          <a:p>
            <a:pPr marL="565150" indent="-514350">
              <a:buSzPct val="100000"/>
              <a:buFont typeface="+mj-lt"/>
              <a:buAutoNum type="arabicPeriod"/>
            </a:pPr>
            <a:r>
              <a:rPr lang="en-US" sz="2000" dirty="0"/>
              <a:t>ABS o ABM o ABMS o SBA: Agent Based Simulation / Agent Based Modelling / Agent Based Modeling / Agent Based Modeling and Simulation / </a:t>
            </a:r>
            <a:r>
              <a:rPr lang="es-CO" sz="2000" dirty="0"/>
              <a:t>Simulación Basada en Agentes.</a:t>
            </a:r>
          </a:p>
          <a:p>
            <a:pPr marL="565150" indent="-514350">
              <a:buSzPct val="100000"/>
              <a:buFont typeface="+mj-lt"/>
              <a:buAutoNum type="arabicPeriod"/>
            </a:pPr>
            <a:r>
              <a:rPr lang="en-US" sz="2000" dirty="0"/>
              <a:t>EBM: Equation Based Modeling</a:t>
            </a:r>
          </a:p>
          <a:p>
            <a:pPr marL="565150" indent="-514350">
              <a:buSzPct val="100000"/>
              <a:buFont typeface="+mj-lt"/>
              <a:buAutoNum type="arabicPeriod"/>
            </a:pPr>
            <a:r>
              <a:rPr lang="en-US" sz="2000" dirty="0"/>
              <a:t>CA: Cellular automata</a:t>
            </a:r>
          </a:p>
          <a:p>
            <a:pPr marL="1022350" lvl="1" indent="-514350">
              <a:buSzPct val="100000"/>
            </a:pPr>
            <a:r>
              <a:rPr lang="en-US" sz="1600" dirty="0"/>
              <a:t>Also called cellular spaces, tessellation automata, homogeneous structures, cellular structures, tessellation structures, and iterative arrays</a:t>
            </a:r>
          </a:p>
          <a:p>
            <a:pPr marL="565150" indent="-514350">
              <a:buSzPct val="100000"/>
              <a:buFont typeface="+mj-lt"/>
              <a:buAutoNum type="arabicPeriod"/>
            </a:pPr>
            <a:r>
              <a:rPr lang="en-US" sz="2000" dirty="0"/>
              <a:t>ABSS: Agent Based Social Simulation</a:t>
            </a:r>
          </a:p>
          <a:p>
            <a:pPr marL="565150" indent="-514350">
              <a:buSzPct val="100000"/>
              <a:buFont typeface="+mj-lt"/>
              <a:buAutoNum type="arabicPeriod"/>
            </a:pPr>
            <a:r>
              <a:rPr lang="it-IT" sz="2000" dirty="0"/>
              <a:t>AI</a:t>
            </a:r>
            <a:r>
              <a:rPr lang="en-US" sz="2000" dirty="0"/>
              <a:t>:</a:t>
            </a:r>
            <a:r>
              <a:rPr lang="it-IT" sz="2000" dirty="0"/>
              <a:t> Artificial Intelligence</a:t>
            </a:r>
          </a:p>
          <a:p>
            <a:pPr marL="565150" indent="-514350">
              <a:buSzPct val="100000"/>
              <a:buFont typeface="+mj-lt"/>
              <a:buAutoNum type="arabicPeriod"/>
            </a:pPr>
            <a:r>
              <a:rPr lang="it-IT" sz="2000" dirty="0"/>
              <a:t>API</a:t>
            </a:r>
            <a:r>
              <a:rPr lang="en-US" sz="2000" dirty="0"/>
              <a:t>:</a:t>
            </a:r>
            <a:r>
              <a:rPr lang="it-IT" sz="2000" dirty="0"/>
              <a:t> Application Programming Interface</a:t>
            </a:r>
            <a:endParaRPr lang="en-US" sz="2000" dirty="0"/>
          </a:p>
          <a:p>
            <a:pPr marL="565150" indent="-514350">
              <a:buSzPct val="100000"/>
              <a:buFont typeface="+mj-lt"/>
              <a:buAutoNum type="arabicPeriod"/>
            </a:pPr>
            <a:r>
              <a:rPr lang="en-US" sz="2000" dirty="0"/>
              <a:t>CAS: Complex Adaptive Systems</a:t>
            </a:r>
          </a:p>
          <a:p>
            <a:pPr marL="565150" indent="-514350">
              <a:buSzPct val="100000"/>
              <a:buFont typeface="+mj-lt"/>
              <a:buAutoNum type="arabicPeriod"/>
            </a:pPr>
            <a:r>
              <a:rPr lang="en-US" sz="2000" dirty="0"/>
              <a:t>MAS: Multi Agent systems</a:t>
            </a:r>
          </a:p>
          <a:p>
            <a:pPr marL="565150" indent="-514350">
              <a:buSzPct val="100000"/>
              <a:buFont typeface="+mj-lt"/>
              <a:buAutoNum type="arabicPeriod"/>
            </a:pPr>
            <a:r>
              <a:rPr lang="en-US" sz="2000" dirty="0"/>
              <a:t>SAAS: Social Aspects Of Agent Systems</a:t>
            </a:r>
          </a:p>
          <a:p>
            <a:pPr marL="565150" indent="-514350">
              <a:buSzPct val="100000"/>
              <a:buFont typeface="+mj-lt"/>
              <a:buAutoNum type="arabicPeriod"/>
            </a:pPr>
            <a:r>
              <a:rPr lang="en-US" sz="2000" dirty="0"/>
              <a:t>ACA: Asynchronous Cellular Automaton</a:t>
            </a:r>
          </a:p>
          <a:p>
            <a:pPr marL="565150" indent="-514350">
              <a:buSzPct val="100000"/>
              <a:buFont typeface="+mj-lt"/>
              <a:buAutoNum type="arabicPeriod"/>
            </a:pPr>
            <a:r>
              <a:rPr lang="en-US" sz="2000" dirty="0"/>
              <a:t>SCA: Stochastic Cellular Automaton</a:t>
            </a:r>
          </a:p>
          <a:p>
            <a:pPr marL="565150" indent="-514350">
              <a:buSzPct val="100000"/>
              <a:buFont typeface="+mj-lt"/>
              <a:buAutoNum type="arabicPeriod"/>
            </a:pPr>
            <a:r>
              <a:rPr lang="en-US" sz="2000" dirty="0"/>
              <a:t>IBM: Individual Based Modeling</a:t>
            </a:r>
          </a:p>
        </p:txBody>
      </p:sp>
    </p:spTree>
    <p:extLst>
      <p:ext uri="{BB962C8B-B14F-4D97-AF65-F5344CB8AC3E}">
        <p14:creationId xmlns:p14="http://schemas.microsoft.com/office/powerpoint/2010/main" val="3119754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Autómatas Bidimensionales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dirty="0"/>
              <a:t>Al pasar de una a dos dimensiones agregamos mayor complejidad al sistema, cada celda tendrá un vecindario mayor y como se describió previamente podemos utilizar el vecindario </a:t>
            </a:r>
            <a:r>
              <a:rPr lang="es-CO" dirty="0" err="1"/>
              <a:t>von</a:t>
            </a:r>
            <a:r>
              <a:rPr lang="es-CO" dirty="0"/>
              <a:t> Neuman, </a:t>
            </a:r>
            <a:r>
              <a:rPr lang="es-CO" dirty="0" err="1"/>
              <a:t>von</a:t>
            </a:r>
            <a:r>
              <a:rPr lang="es-CO" dirty="0"/>
              <a:t> Neuman extendido, Moore o incluso un vecindario especifico.</a:t>
            </a:r>
          </a:p>
          <a:p>
            <a:pPr marL="50800" indent="0" algn="just">
              <a:buSzPct val="100000"/>
              <a:buNone/>
            </a:pPr>
            <a:r>
              <a:rPr lang="es-CO" dirty="0"/>
              <a:t>Para comprender mejor el modelo bidimensional utilizaremos el famoso “</a:t>
            </a:r>
            <a:r>
              <a:rPr lang="es-CO" b="1" dirty="0" err="1">
                <a:effectLst>
                  <a:outerShdw blurRad="38100" dist="38100" dir="2700000" algn="tl">
                    <a:srgbClr val="000000">
                      <a:alpha val="43137"/>
                    </a:srgbClr>
                  </a:outerShdw>
                </a:effectLst>
              </a:rPr>
              <a:t>Game</a:t>
            </a:r>
            <a:r>
              <a:rPr lang="es-CO" b="1" dirty="0">
                <a:effectLst>
                  <a:outerShdw blurRad="38100" dist="38100" dir="2700000" algn="tl">
                    <a:srgbClr val="000000">
                      <a:alpha val="43137"/>
                    </a:srgbClr>
                  </a:outerShdw>
                </a:effectLst>
              </a:rPr>
              <a:t> </a:t>
            </a:r>
            <a:r>
              <a:rPr lang="es-CO" b="1" dirty="0" err="1">
                <a:effectLst>
                  <a:outerShdw blurRad="38100" dist="38100" dir="2700000" algn="tl">
                    <a:srgbClr val="000000">
                      <a:alpha val="43137"/>
                    </a:srgbClr>
                  </a:outerShdw>
                </a:effectLst>
              </a:rPr>
              <a:t>of</a:t>
            </a:r>
            <a:r>
              <a:rPr lang="es-CO" b="1" dirty="0">
                <a:effectLst>
                  <a:outerShdw blurRad="38100" dist="38100" dir="2700000" algn="tl">
                    <a:srgbClr val="000000">
                      <a:alpha val="43137"/>
                    </a:srgbClr>
                  </a:outerShdw>
                </a:effectLst>
              </a:rPr>
              <a:t> </a:t>
            </a:r>
            <a:r>
              <a:rPr lang="es-CO" b="1" dirty="0" err="1">
                <a:effectLst>
                  <a:outerShdw blurRad="38100" dist="38100" dir="2700000" algn="tl">
                    <a:srgbClr val="000000">
                      <a:alpha val="43137"/>
                    </a:srgbClr>
                  </a:outerShdw>
                </a:effectLst>
              </a:rPr>
              <a:t>Life</a:t>
            </a:r>
            <a:r>
              <a:rPr lang="es-CO" dirty="0"/>
              <a:t>” detallado en 1970 en el articulo “</a:t>
            </a:r>
            <a:r>
              <a:rPr lang="es-CO" dirty="0" err="1"/>
              <a:t>Scientific</a:t>
            </a:r>
            <a:r>
              <a:rPr lang="es-CO" dirty="0"/>
              <a:t> American” que documentó el matemático John Conway describiéndolo como “recreacional” y que el lector podría sacar un juego de ajedrez y simplemente “jugar”. </a:t>
            </a:r>
          </a:p>
        </p:txBody>
      </p:sp>
    </p:spTree>
    <p:extLst>
      <p:ext uri="{BB962C8B-B14F-4D97-AF65-F5344CB8AC3E}">
        <p14:creationId xmlns:p14="http://schemas.microsoft.com/office/powerpoint/2010/main" val="2614363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Autómatas Bidimensionales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dirty="0"/>
              <a:t>“</a:t>
            </a:r>
            <a:r>
              <a:rPr lang="es-CO" dirty="0" err="1"/>
              <a:t>The</a:t>
            </a:r>
            <a:r>
              <a:rPr lang="es-CO" dirty="0"/>
              <a:t> </a:t>
            </a:r>
            <a:r>
              <a:rPr lang="es-CO" dirty="0" err="1"/>
              <a:t>Game</a:t>
            </a:r>
            <a:r>
              <a:rPr lang="es-CO" dirty="0"/>
              <a:t> </a:t>
            </a:r>
            <a:r>
              <a:rPr lang="es-CO" dirty="0" err="1"/>
              <a:t>of</a:t>
            </a:r>
            <a:r>
              <a:rPr lang="es-CO" dirty="0"/>
              <a:t> </a:t>
            </a:r>
            <a:r>
              <a:rPr lang="es-CO" dirty="0" err="1"/>
              <a:t>Life</a:t>
            </a:r>
            <a:r>
              <a:rPr lang="es-CO" dirty="0"/>
              <a:t>” proporciona una buena oportunidad para practicar nuestras habilidades con matrices bidimensionales, orientación de objetos, etc. </a:t>
            </a:r>
          </a:p>
          <a:p>
            <a:pPr marL="50800" indent="0" algn="just">
              <a:buSzPct val="100000"/>
              <a:buNone/>
            </a:pPr>
            <a:r>
              <a:rPr lang="es-CO" dirty="0"/>
              <a:t>Lo mas importante es llegar a simular el mundo natural con código, el algoritmo y su implementación técnica nos proporcionarán la inspiración y la base para construir simulaciones que exhiben las características y comportamientos de los sistemas biológicos de reproducción.
</a:t>
            </a:r>
          </a:p>
        </p:txBody>
      </p:sp>
    </p:spTree>
    <p:extLst>
      <p:ext uri="{BB962C8B-B14F-4D97-AF65-F5344CB8AC3E}">
        <p14:creationId xmlns:p14="http://schemas.microsoft.com/office/powerpoint/2010/main" val="2930858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err="1"/>
              <a:t>The</a:t>
            </a:r>
            <a:r>
              <a:rPr lang="es-MX" dirty="0"/>
              <a:t> </a:t>
            </a:r>
            <a:r>
              <a:rPr lang="es-MX" dirty="0" err="1"/>
              <a:t>Game</a:t>
            </a:r>
            <a:r>
              <a:rPr lang="es-MX" dirty="0"/>
              <a:t> </a:t>
            </a:r>
            <a:r>
              <a:rPr lang="es-MX" dirty="0" err="1"/>
              <a:t>of</a:t>
            </a:r>
            <a:r>
              <a:rPr lang="es-MX" dirty="0"/>
              <a:t> </a:t>
            </a:r>
            <a:r>
              <a:rPr lang="es-MX" dirty="0" err="1"/>
              <a:t>Life</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Con tres celdas, tenemos un número de 3 bits con ocho configuraciones posibles. </a:t>
            </a:r>
          </a:p>
          <a:p>
            <a:pPr marL="50800" indent="0" algn="just">
              <a:buSzPct val="100000"/>
              <a:buNone/>
            </a:pPr>
            <a:r>
              <a:rPr lang="es-CO" sz="2400" dirty="0"/>
              <a:t>Con nueve celdas, tenemos un número de 9 bits, o 512 configuraciones posibles. </a:t>
            </a:r>
          </a:p>
          <a:p>
            <a:pPr marL="50800" indent="0" algn="just">
              <a:buSzPct val="100000"/>
              <a:buNone/>
            </a:pPr>
            <a:r>
              <a:rPr lang="es-CO" sz="2400" dirty="0"/>
              <a:t>En la mayoría de los casos, no sería práctico definir un resultado para cada posibilidad. </a:t>
            </a:r>
            <a:r>
              <a:rPr lang="es-CO" sz="2400" dirty="0" err="1"/>
              <a:t>The</a:t>
            </a:r>
            <a:r>
              <a:rPr lang="es-CO" sz="2400" dirty="0"/>
              <a:t> </a:t>
            </a:r>
            <a:r>
              <a:rPr lang="es-CO" sz="2400" dirty="0" err="1"/>
              <a:t>Game</a:t>
            </a:r>
            <a:r>
              <a:rPr lang="es-CO" sz="2400" dirty="0"/>
              <a:t> </a:t>
            </a:r>
            <a:r>
              <a:rPr lang="es-CO" sz="2400" dirty="0" err="1"/>
              <a:t>of</a:t>
            </a:r>
            <a:r>
              <a:rPr lang="es-CO" sz="2400" dirty="0"/>
              <a:t> </a:t>
            </a:r>
            <a:r>
              <a:rPr lang="es-CO" sz="2400" dirty="0" err="1"/>
              <a:t>Life</a:t>
            </a:r>
            <a:r>
              <a:rPr lang="es-CO" sz="2400" dirty="0"/>
              <a:t> se mueve alrededor de este problema mediante la definición de un conjunto de reglas de acuerdo con las características generales del vecindario. En otras palabras hay 3 opciones</a:t>
            </a:r>
          </a:p>
          <a:p>
            <a:pPr algn="just">
              <a:buSzPct val="100000"/>
            </a:pPr>
            <a:r>
              <a:rPr lang="es-CO" sz="2400" dirty="0"/>
              <a:t>¿el barrio está sobrepoblado de vida? </a:t>
            </a:r>
          </a:p>
          <a:p>
            <a:pPr algn="just">
              <a:buSzPct val="100000"/>
            </a:pPr>
            <a:r>
              <a:rPr lang="es-CO" sz="2400" dirty="0"/>
              <a:t>¿Rodeado de la muerte? </a:t>
            </a:r>
          </a:p>
          <a:p>
            <a:pPr algn="just">
              <a:buSzPct val="100000"/>
            </a:pPr>
            <a:r>
              <a:rPr lang="es-CO" sz="2400" dirty="0"/>
              <a:t>¿O justo(neutral)?</a:t>
            </a:r>
          </a:p>
        </p:txBody>
      </p:sp>
    </p:spTree>
    <p:extLst>
      <p:ext uri="{BB962C8B-B14F-4D97-AF65-F5344CB8AC3E}">
        <p14:creationId xmlns:p14="http://schemas.microsoft.com/office/powerpoint/2010/main" val="1029360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err="1"/>
              <a:t>The</a:t>
            </a:r>
            <a:r>
              <a:rPr lang="es-MX" dirty="0"/>
              <a:t> </a:t>
            </a:r>
            <a:r>
              <a:rPr lang="es-MX" dirty="0" err="1"/>
              <a:t>Game</a:t>
            </a:r>
            <a:r>
              <a:rPr lang="es-MX" dirty="0"/>
              <a:t> </a:t>
            </a:r>
            <a:r>
              <a:rPr lang="es-MX" dirty="0" err="1"/>
              <a:t>of</a:t>
            </a:r>
            <a:r>
              <a:rPr lang="es-MX" dirty="0"/>
              <a:t> </a:t>
            </a:r>
            <a:r>
              <a:rPr lang="es-MX" dirty="0" err="1"/>
              <a:t>Life</a:t>
            </a:r>
            <a:endParaRPr lang="es-CO" dirty="0"/>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Las reglas son simples y son las siguientes:</a:t>
                </a:r>
              </a:p>
              <a:p>
                <a:pPr algn="just">
                  <a:buSzPct val="100000"/>
                </a:pPr>
                <a:r>
                  <a:rPr lang="es-CO" sz="2400" dirty="0"/>
                  <a:t>Muerte: una celda viva </a:t>
                </a:r>
                <a14:m>
                  <m:oMath xmlns:m="http://schemas.openxmlformats.org/officeDocument/2006/math">
                    <m:r>
                      <a:rPr lang="es-CO" sz="2400" dirty="0">
                        <a:latin typeface="Cambria Math" panose="02040503050406030204" pitchFamily="18" charset="0"/>
                      </a:rPr>
                      <m:t>𝑒𝑠𝑡𝑎𝑑𝑜</m:t>
                    </m:r>
                    <m:r>
                      <a:rPr lang="es-CO" sz="2400" dirty="0">
                        <a:latin typeface="Cambria Math" panose="02040503050406030204" pitchFamily="18" charset="0"/>
                      </a:rPr>
                      <m:t> = 1 </m:t>
                    </m:r>
                  </m:oMath>
                </a14:m>
                <a:r>
                  <a:rPr lang="es-CO" sz="2400" dirty="0"/>
                  <a:t>muere y pasa a </a:t>
                </a:r>
                <a14:m>
                  <m:oMath xmlns:m="http://schemas.openxmlformats.org/officeDocument/2006/math">
                    <m:r>
                      <a:rPr lang="es-CO" sz="2400" i="1" dirty="0" smtClean="0">
                        <a:latin typeface="Cambria Math" panose="02040503050406030204" pitchFamily="18" charset="0"/>
                      </a:rPr>
                      <m:t>𝑒𝑠𝑡𝑎𝑑𝑜</m:t>
                    </m:r>
                    <m:r>
                      <a:rPr lang="es-CO" sz="2400" i="1" dirty="0" smtClean="0">
                        <a:latin typeface="Cambria Math" panose="02040503050406030204" pitchFamily="18" charset="0"/>
                      </a:rPr>
                      <m:t> =0 </m:t>
                    </m:r>
                  </m:oMath>
                </a14:m>
                <a:r>
                  <a:rPr lang="es-CO" sz="2400" dirty="0"/>
                  <a:t>bajo las siguientes circunstancias:</a:t>
                </a:r>
              </a:p>
              <a:p>
                <a:pPr lvl="1" algn="just">
                  <a:buSzPct val="100000"/>
                </a:pPr>
                <a:r>
                  <a:rPr lang="es-CO" sz="2000" dirty="0"/>
                  <a:t>Sobrepoblación: si la celda tiene  cuatro o mas vecinos vivos muere.</a:t>
                </a:r>
              </a:p>
              <a:p>
                <a:pPr lvl="1" algn="just">
                  <a:buSzPct val="100000"/>
                </a:pPr>
                <a:r>
                  <a:rPr lang="es-CO" sz="2000" dirty="0"/>
                  <a:t>Soledad: si la celda tiene uno o cero vecinos muere.</a:t>
                </a:r>
              </a:p>
              <a:p>
                <a:pPr algn="just">
                  <a:buSzPct val="100000"/>
                </a:pPr>
                <a:r>
                  <a:rPr lang="es-CO" sz="2400" dirty="0"/>
                  <a:t>Nacimiento: una celda muerta </a:t>
                </a:r>
                <a14:m>
                  <m:oMath xmlns:m="http://schemas.openxmlformats.org/officeDocument/2006/math">
                    <m:r>
                      <a:rPr lang="es-CO" sz="2400" i="1" dirty="0" smtClean="0">
                        <a:latin typeface="Cambria Math" panose="02040503050406030204" pitchFamily="18" charset="0"/>
                      </a:rPr>
                      <m:t>𝑒𝑠𝑡𝑎𝑑𝑜</m:t>
                    </m:r>
                    <m:r>
                      <a:rPr lang="es-CO" sz="2400" i="1" dirty="0" smtClean="0">
                        <a:latin typeface="Cambria Math" panose="02040503050406030204" pitchFamily="18" charset="0"/>
                      </a:rPr>
                      <m:t> = 0 </m:t>
                    </m:r>
                  </m:oMath>
                </a14:m>
                <a:r>
                  <a:rPr lang="es-CO" sz="2400" dirty="0"/>
                  <a:t>vive o nace y pasa a </a:t>
                </a:r>
                <a14:m>
                  <m:oMath xmlns:m="http://schemas.openxmlformats.org/officeDocument/2006/math">
                    <m:r>
                      <a:rPr lang="es-CO" sz="2400" i="1" dirty="0" smtClean="0">
                        <a:latin typeface="Cambria Math" panose="02040503050406030204" pitchFamily="18" charset="0"/>
                      </a:rPr>
                      <m:t>𝑒𝑠𝑡𝑎𝑑𝑜</m:t>
                    </m:r>
                    <m:r>
                      <a:rPr lang="es-CO" sz="2400" i="1" dirty="0" smtClean="0">
                        <a:latin typeface="Cambria Math" panose="02040503050406030204" pitchFamily="18" charset="0"/>
                      </a:rPr>
                      <m:t> = 1 </m:t>
                    </m:r>
                  </m:oMath>
                </a14:m>
                <a:r>
                  <a:rPr lang="es-CO" sz="2400" dirty="0"/>
                  <a:t>si tiene exactamente tres vecinos vivos, ni mas ni menos que tres.</a:t>
                </a:r>
              </a:p>
              <a:p>
                <a:pPr algn="just">
                  <a:buSzPct val="100000"/>
                </a:pPr>
                <a:r>
                  <a:rPr lang="es-CO" sz="2400" dirty="0"/>
                  <a:t>Neutral: En los demás casos la celda no cambia, los casos son los siguientes:</a:t>
                </a:r>
              </a:p>
              <a:p>
                <a:pPr lvl="1" algn="just">
                  <a:buSzPct val="100000"/>
                </a:pPr>
                <a:r>
                  <a:rPr lang="es-CO" sz="2000" dirty="0"/>
                  <a:t>Mantenerse con vida: una celda con dos o tres vecinos permanece viva.</a:t>
                </a:r>
              </a:p>
              <a:p>
                <a:pPr lvl="1" algn="just">
                  <a:buSzPct val="100000"/>
                </a:pPr>
                <a:r>
                  <a:rPr lang="es-CO" sz="2000" dirty="0"/>
                  <a:t>Permanece muerta: una celda muerta con menos de tres vecinos vivos permanece muerta.</a:t>
                </a:r>
              </a:p>
              <a:p>
                <a:pPr lvl="1" algn="just">
                  <a:buSzPct val="100000"/>
                </a:pPr>
                <a:endParaRPr lang="es-CO" sz="2000" dirty="0"/>
              </a:p>
              <a:p>
                <a:pPr algn="just">
                  <a:buSzPct val="100000"/>
                </a:pPr>
                <a:endParaRPr lang="es-CO" sz="2400" dirty="0"/>
              </a:p>
            </p:txBody>
          </p:sp>
        </mc:Choice>
        <mc:Fallback xmlns="">
          <p:sp>
            <p:nvSpPr>
              <p:cNvPr id="3" name="Marcador de texto 2">
                <a:extLst>
                  <a:ext uri="{FF2B5EF4-FFF2-40B4-BE49-F238E27FC236}">
                    <a16:creationId xmlns:a16="http://schemas.microsoft.com/office/drawing/2014/main" id="{3A3F58D2-8404-4976-B6CA-BEBD529CE2D2}"/>
                  </a:ext>
                </a:extLst>
              </p:cNvPr>
              <p:cNvSpPr>
                <a:spLocks noGrp="1" noRot="1" noChangeAspect="1" noMove="1" noResize="1" noEditPoints="1" noAdjustHandles="1" noChangeArrowheads="1" noChangeShapeType="1" noTextEdit="1"/>
              </p:cNvSpPr>
              <p:nvPr>
                <p:ph type="body" idx="1"/>
              </p:nvPr>
            </p:nvSpPr>
            <p:spPr>
              <a:blipFill>
                <a:blip r:embed="rId3"/>
                <a:stretch>
                  <a:fillRect l="-464" r="-870" b="-19608"/>
                </a:stretch>
              </a:blipFill>
            </p:spPr>
            <p:txBody>
              <a:bodyPr/>
              <a:lstStyle/>
              <a:p>
                <a:r>
                  <a:rPr lang="es-CO">
                    <a:noFill/>
                  </a:rPr>
                  <a:t> </a:t>
                </a:r>
              </a:p>
            </p:txBody>
          </p:sp>
        </mc:Fallback>
      </mc:AlternateContent>
    </p:spTree>
    <p:extLst>
      <p:ext uri="{BB962C8B-B14F-4D97-AF65-F5344CB8AC3E}">
        <p14:creationId xmlns:p14="http://schemas.microsoft.com/office/powerpoint/2010/main" val="177800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err="1"/>
              <a:t>The</a:t>
            </a:r>
            <a:r>
              <a:rPr lang="es-MX" dirty="0"/>
              <a:t> </a:t>
            </a:r>
            <a:r>
              <a:rPr lang="es-MX" dirty="0" err="1"/>
              <a:t>Game</a:t>
            </a:r>
            <a:r>
              <a:rPr lang="es-MX" dirty="0"/>
              <a:t> </a:t>
            </a:r>
            <a:r>
              <a:rPr lang="es-MX" dirty="0" err="1"/>
              <a:t>of</a:t>
            </a:r>
            <a:r>
              <a:rPr lang="es-MX" dirty="0"/>
              <a:t> </a:t>
            </a:r>
            <a:r>
              <a:rPr lang="es-MX" dirty="0" err="1"/>
              <a:t>Life</a:t>
            </a:r>
            <a:br>
              <a:rPr lang="es-MX" dirty="0"/>
            </a:br>
            <a:r>
              <a:rPr lang="es-MX" dirty="0"/>
              <a:t>Ejemplos de las reglas</a:t>
            </a:r>
            <a:endParaRPr lang="es-CO" dirty="0"/>
          </a:p>
        </p:txBody>
      </p:sp>
      <p:sp>
        <p:nvSpPr>
          <p:cNvPr id="5" name="Marcador de texto 4">
            <a:extLst>
              <a:ext uri="{FF2B5EF4-FFF2-40B4-BE49-F238E27FC236}">
                <a16:creationId xmlns:a16="http://schemas.microsoft.com/office/drawing/2014/main" id="{B6B0CA28-8B08-430F-BA07-23FA30084219}"/>
              </a:ext>
            </a:extLst>
          </p:cNvPr>
          <p:cNvSpPr>
            <a:spLocks noGrp="1"/>
          </p:cNvSpPr>
          <p:nvPr>
            <p:ph type="body" idx="1"/>
          </p:nvPr>
        </p:nvSpPr>
        <p:spPr>
          <a:xfrm>
            <a:off x="838200" y="1825625"/>
            <a:ext cx="5381625" cy="4351338"/>
          </a:xfrm>
        </p:spPr>
        <p:txBody>
          <a:bodyPr/>
          <a:lstStyle/>
          <a:p>
            <a:pPr marL="50800" indent="0">
              <a:buNone/>
            </a:pPr>
            <a:r>
              <a:rPr lang="es-CO" dirty="0"/>
              <a:t>Muerte, solo un vecindario vivo</a:t>
            </a:r>
          </a:p>
          <a:p>
            <a:pPr marL="50800" indent="0">
              <a:buNone/>
            </a:pPr>
            <a:endParaRPr lang="es-CO" dirty="0"/>
          </a:p>
          <a:p>
            <a:pPr marL="50800" indent="0">
              <a:buNone/>
            </a:pPr>
            <a:endParaRPr lang="es-CO" dirty="0"/>
          </a:p>
          <a:p>
            <a:pPr marL="50800" indent="0">
              <a:buNone/>
            </a:pPr>
            <a:endParaRPr lang="es-CO" dirty="0"/>
          </a:p>
          <a:p>
            <a:pPr marL="50800" indent="0">
              <a:buNone/>
            </a:pPr>
            <a:r>
              <a:rPr lang="es-CO" dirty="0"/>
              <a:t>Vida, tres vecindarios vivos</a:t>
            </a:r>
          </a:p>
          <a:p>
            <a:pPr marL="50800" indent="0">
              <a:buNone/>
            </a:pPr>
            <a:endParaRPr lang="es-CO" dirty="0"/>
          </a:p>
        </p:txBody>
      </p:sp>
      <p:graphicFrame>
        <p:nvGraphicFramePr>
          <p:cNvPr id="6" name="Tabla 5">
            <a:extLst>
              <a:ext uri="{FF2B5EF4-FFF2-40B4-BE49-F238E27FC236}">
                <a16:creationId xmlns:a16="http://schemas.microsoft.com/office/drawing/2014/main" id="{66691448-792F-407F-B7B4-24AE5B1BCED8}"/>
              </a:ext>
            </a:extLst>
          </p:cNvPr>
          <p:cNvGraphicFramePr>
            <a:graphicFrameLocks noGrp="1"/>
          </p:cNvGraphicFramePr>
          <p:nvPr>
            <p:extLst>
              <p:ext uri="{D42A27DB-BD31-4B8C-83A1-F6EECF244321}">
                <p14:modId xmlns:p14="http://schemas.microsoft.com/office/powerpoint/2010/main" val="2387079419"/>
              </p:ext>
            </p:extLst>
          </p:nvPr>
        </p:nvGraphicFramePr>
        <p:xfrm>
          <a:off x="1600200" y="2735421"/>
          <a:ext cx="990600" cy="950595"/>
        </p:xfrm>
        <a:graphic>
          <a:graphicData uri="http://schemas.openxmlformats.org/drawingml/2006/table">
            <a:tbl>
              <a:tblPr/>
              <a:tblGrid>
                <a:gridCol w="330200">
                  <a:extLst>
                    <a:ext uri="{9D8B030D-6E8A-4147-A177-3AD203B41FA5}">
                      <a16:colId xmlns:a16="http://schemas.microsoft.com/office/drawing/2014/main" val="1436245772"/>
                    </a:ext>
                  </a:extLst>
                </a:gridCol>
                <a:gridCol w="330200">
                  <a:extLst>
                    <a:ext uri="{9D8B030D-6E8A-4147-A177-3AD203B41FA5}">
                      <a16:colId xmlns:a16="http://schemas.microsoft.com/office/drawing/2014/main" val="2997685912"/>
                    </a:ext>
                  </a:extLst>
                </a:gridCol>
                <a:gridCol w="330200">
                  <a:extLst>
                    <a:ext uri="{9D8B030D-6E8A-4147-A177-3AD203B41FA5}">
                      <a16:colId xmlns:a16="http://schemas.microsoft.com/office/drawing/2014/main" val="1086120305"/>
                    </a:ext>
                  </a:extLst>
                </a:gridCol>
              </a:tblGrid>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7462844"/>
                  </a:ext>
                </a:extLst>
              </a:tr>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138049"/>
                  </a:ext>
                </a:extLst>
              </a:tr>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9870627"/>
                  </a:ext>
                </a:extLst>
              </a:tr>
            </a:tbl>
          </a:graphicData>
        </a:graphic>
      </p:graphicFrame>
      <p:graphicFrame>
        <p:nvGraphicFramePr>
          <p:cNvPr id="7" name="Tabla 6">
            <a:extLst>
              <a:ext uri="{FF2B5EF4-FFF2-40B4-BE49-F238E27FC236}">
                <a16:creationId xmlns:a16="http://schemas.microsoft.com/office/drawing/2014/main" id="{D9713561-699F-4FB9-B40A-283AA636FA2D}"/>
              </a:ext>
            </a:extLst>
          </p:cNvPr>
          <p:cNvGraphicFramePr>
            <a:graphicFrameLocks noGrp="1"/>
          </p:cNvGraphicFramePr>
          <p:nvPr>
            <p:extLst>
              <p:ext uri="{D42A27DB-BD31-4B8C-83A1-F6EECF244321}">
                <p14:modId xmlns:p14="http://schemas.microsoft.com/office/powerpoint/2010/main" val="2725171391"/>
              </p:ext>
            </p:extLst>
          </p:nvPr>
        </p:nvGraphicFramePr>
        <p:xfrm>
          <a:off x="3629025" y="2735421"/>
          <a:ext cx="990600" cy="950595"/>
        </p:xfrm>
        <a:graphic>
          <a:graphicData uri="http://schemas.openxmlformats.org/drawingml/2006/table">
            <a:tbl>
              <a:tblPr/>
              <a:tblGrid>
                <a:gridCol w="330200">
                  <a:extLst>
                    <a:ext uri="{9D8B030D-6E8A-4147-A177-3AD203B41FA5}">
                      <a16:colId xmlns:a16="http://schemas.microsoft.com/office/drawing/2014/main" val="2735367482"/>
                    </a:ext>
                  </a:extLst>
                </a:gridCol>
                <a:gridCol w="330200">
                  <a:extLst>
                    <a:ext uri="{9D8B030D-6E8A-4147-A177-3AD203B41FA5}">
                      <a16:colId xmlns:a16="http://schemas.microsoft.com/office/drawing/2014/main" val="2113210693"/>
                    </a:ext>
                  </a:extLst>
                </a:gridCol>
                <a:gridCol w="330200">
                  <a:extLst>
                    <a:ext uri="{9D8B030D-6E8A-4147-A177-3AD203B41FA5}">
                      <a16:colId xmlns:a16="http://schemas.microsoft.com/office/drawing/2014/main" val="2204639304"/>
                    </a:ext>
                  </a:extLst>
                </a:gridCol>
              </a:tblGrid>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8589539"/>
                  </a:ext>
                </a:extLst>
              </a:tr>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9861386"/>
                  </a:ext>
                </a:extLst>
              </a:tr>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110629"/>
                  </a:ext>
                </a:extLst>
              </a:tr>
            </a:tbl>
          </a:graphicData>
        </a:graphic>
      </p:graphicFrame>
      <p:sp>
        <p:nvSpPr>
          <p:cNvPr id="8" name="Flecha: a la derecha 7">
            <a:extLst>
              <a:ext uri="{FF2B5EF4-FFF2-40B4-BE49-F238E27FC236}">
                <a16:creationId xmlns:a16="http://schemas.microsoft.com/office/drawing/2014/main" id="{56A8E4F4-F3E4-48E0-999A-B883C3972FC2}"/>
              </a:ext>
            </a:extLst>
          </p:cNvPr>
          <p:cNvSpPr/>
          <p:nvPr/>
        </p:nvSpPr>
        <p:spPr>
          <a:xfrm>
            <a:off x="2676525" y="4842508"/>
            <a:ext cx="866775"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graphicFrame>
        <p:nvGraphicFramePr>
          <p:cNvPr id="9" name="Tabla 8">
            <a:extLst>
              <a:ext uri="{FF2B5EF4-FFF2-40B4-BE49-F238E27FC236}">
                <a16:creationId xmlns:a16="http://schemas.microsoft.com/office/drawing/2014/main" id="{3E570B7F-EAC7-49E7-A749-2BBB0C76FE89}"/>
              </a:ext>
            </a:extLst>
          </p:cNvPr>
          <p:cNvGraphicFramePr>
            <a:graphicFrameLocks noGrp="1"/>
          </p:cNvGraphicFramePr>
          <p:nvPr>
            <p:extLst>
              <p:ext uri="{D42A27DB-BD31-4B8C-83A1-F6EECF244321}">
                <p14:modId xmlns:p14="http://schemas.microsoft.com/office/powerpoint/2010/main" val="190900849"/>
              </p:ext>
            </p:extLst>
          </p:nvPr>
        </p:nvGraphicFramePr>
        <p:xfrm>
          <a:off x="1600200" y="4595812"/>
          <a:ext cx="990600" cy="950595"/>
        </p:xfrm>
        <a:graphic>
          <a:graphicData uri="http://schemas.openxmlformats.org/drawingml/2006/table">
            <a:tbl>
              <a:tblPr/>
              <a:tblGrid>
                <a:gridCol w="330200">
                  <a:extLst>
                    <a:ext uri="{9D8B030D-6E8A-4147-A177-3AD203B41FA5}">
                      <a16:colId xmlns:a16="http://schemas.microsoft.com/office/drawing/2014/main" val="1217637030"/>
                    </a:ext>
                  </a:extLst>
                </a:gridCol>
                <a:gridCol w="330200">
                  <a:extLst>
                    <a:ext uri="{9D8B030D-6E8A-4147-A177-3AD203B41FA5}">
                      <a16:colId xmlns:a16="http://schemas.microsoft.com/office/drawing/2014/main" val="199094623"/>
                    </a:ext>
                  </a:extLst>
                </a:gridCol>
                <a:gridCol w="330200">
                  <a:extLst>
                    <a:ext uri="{9D8B030D-6E8A-4147-A177-3AD203B41FA5}">
                      <a16:colId xmlns:a16="http://schemas.microsoft.com/office/drawing/2014/main" val="2969148121"/>
                    </a:ext>
                  </a:extLst>
                </a:gridCol>
              </a:tblGrid>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915660"/>
                  </a:ext>
                </a:extLst>
              </a:tr>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0483122"/>
                  </a:ext>
                </a:extLst>
              </a:tr>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O"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151409"/>
                  </a:ext>
                </a:extLst>
              </a:tr>
            </a:tbl>
          </a:graphicData>
        </a:graphic>
      </p:graphicFrame>
      <p:graphicFrame>
        <p:nvGraphicFramePr>
          <p:cNvPr id="10" name="Tabla 9">
            <a:extLst>
              <a:ext uri="{FF2B5EF4-FFF2-40B4-BE49-F238E27FC236}">
                <a16:creationId xmlns:a16="http://schemas.microsoft.com/office/drawing/2014/main" id="{1C828B3C-4DC7-41B8-8767-E2CD66F93895}"/>
              </a:ext>
            </a:extLst>
          </p:cNvPr>
          <p:cNvGraphicFramePr>
            <a:graphicFrameLocks noGrp="1"/>
          </p:cNvGraphicFramePr>
          <p:nvPr>
            <p:extLst>
              <p:ext uri="{D42A27DB-BD31-4B8C-83A1-F6EECF244321}">
                <p14:modId xmlns:p14="http://schemas.microsoft.com/office/powerpoint/2010/main" val="775496651"/>
              </p:ext>
            </p:extLst>
          </p:nvPr>
        </p:nvGraphicFramePr>
        <p:xfrm>
          <a:off x="3629025" y="4595811"/>
          <a:ext cx="990600" cy="950595"/>
        </p:xfrm>
        <a:graphic>
          <a:graphicData uri="http://schemas.openxmlformats.org/drawingml/2006/table">
            <a:tbl>
              <a:tblPr/>
              <a:tblGrid>
                <a:gridCol w="330200">
                  <a:extLst>
                    <a:ext uri="{9D8B030D-6E8A-4147-A177-3AD203B41FA5}">
                      <a16:colId xmlns:a16="http://schemas.microsoft.com/office/drawing/2014/main" val="1722999651"/>
                    </a:ext>
                  </a:extLst>
                </a:gridCol>
                <a:gridCol w="330200">
                  <a:extLst>
                    <a:ext uri="{9D8B030D-6E8A-4147-A177-3AD203B41FA5}">
                      <a16:colId xmlns:a16="http://schemas.microsoft.com/office/drawing/2014/main" val="1165175931"/>
                    </a:ext>
                  </a:extLst>
                </a:gridCol>
                <a:gridCol w="330200">
                  <a:extLst>
                    <a:ext uri="{9D8B030D-6E8A-4147-A177-3AD203B41FA5}">
                      <a16:colId xmlns:a16="http://schemas.microsoft.com/office/drawing/2014/main" val="2270193917"/>
                    </a:ext>
                  </a:extLst>
                </a:gridCol>
              </a:tblGrid>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267451"/>
                  </a:ext>
                </a:extLst>
              </a:tr>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068824"/>
                  </a:ext>
                </a:extLst>
              </a:tr>
              <a:tr h="316865">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O"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O"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418860"/>
                  </a:ext>
                </a:extLst>
              </a:tr>
            </a:tbl>
          </a:graphicData>
        </a:graphic>
      </p:graphicFrame>
      <p:sp>
        <p:nvSpPr>
          <p:cNvPr id="11" name="Marcador de texto 4">
            <a:extLst>
              <a:ext uri="{FF2B5EF4-FFF2-40B4-BE49-F238E27FC236}">
                <a16:creationId xmlns:a16="http://schemas.microsoft.com/office/drawing/2014/main" id="{293145F2-FEF0-4219-BB4B-A6EB1D214A72}"/>
              </a:ext>
            </a:extLst>
          </p:cNvPr>
          <p:cNvSpPr txBox="1">
            <a:spLocks/>
          </p:cNvSpPr>
          <p:nvPr/>
        </p:nvSpPr>
        <p:spPr>
          <a:xfrm>
            <a:off x="6981825" y="2571749"/>
            <a:ext cx="5038725" cy="409575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50800" indent="0" algn="just">
              <a:buNone/>
            </a:pPr>
            <a:r>
              <a:rPr lang="es-CO" dirty="0"/>
              <a:t>El Juego trata cada generación como un solo fotograma en una animación. Así que en lugar de ver todas las generaciones a la vez, solo vemos una a la vez, y el resultado se asemeja a bacterias de rápido crecimiento.
</a:t>
            </a:r>
          </a:p>
        </p:txBody>
      </p:sp>
    </p:spTree>
    <p:extLst>
      <p:ext uri="{BB962C8B-B14F-4D97-AF65-F5344CB8AC3E}">
        <p14:creationId xmlns:p14="http://schemas.microsoft.com/office/powerpoint/2010/main" val="1061879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0"/>
            <a:ext cx="7372350" cy="1325563"/>
          </a:xfrm>
        </p:spPr>
        <p:txBody>
          <a:bodyPr/>
          <a:lstStyle/>
          <a:p>
            <a:r>
              <a:rPr lang="es-MX" dirty="0"/>
              <a:t>Vecindario de Moore y la configuración de Excel</a:t>
            </a:r>
            <a:endParaRPr lang="es-CO" dirty="0"/>
          </a:p>
        </p:txBody>
      </p:sp>
      <p:pic>
        <p:nvPicPr>
          <p:cNvPr id="3" name="Picture 2">
            <a:extLst>
              <a:ext uri="{FF2B5EF4-FFF2-40B4-BE49-F238E27FC236}">
                <a16:creationId xmlns:a16="http://schemas.microsoft.com/office/drawing/2014/main" id="{DE7F0B00-4082-41E2-A1CD-06B20F818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68" y="5429499"/>
            <a:ext cx="1325563"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7" name="Tabla 6">
            <a:extLst>
              <a:ext uri="{FF2B5EF4-FFF2-40B4-BE49-F238E27FC236}">
                <a16:creationId xmlns:a16="http://schemas.microsoft.com/office/drawing/2014/main" id="{D24E1095-F21A-4958-BCDE-EE2C2A310019}"/>
              </a:ext>
            </a:extLst>
          </p:cNvPr>
          <p:cNvGraphicFramePr>
            <a:graphicFrameLocks noGrp="1"/>
          </p:cNvGraphicFramePr>
          <p:nvPr>
            <p:extLst>
              <p:ext uri="{D42A27DB-BD31-4B8C-83A1-F6EECF244321}">
                <p14:modId xmlns:p14="http://schemas.microsoft.com/office/powerpoint/2010/main" val="2865377741"/>
              </p:ext>
            </p:extLst>
          </p:nvPr>
        </p:nvGraphicFramePr>
        <p:xfrm>
          <a:off x="259873" y="2242590"/>
          <a:ext cx="3550128" cy="1253271"/>
        </p:xfrm>
        <a:graphic>
          <a:graphicData uri="http://schemas.openxmlformats.org/drawingml/2006/table">
            <a:tbl>
              <a:tblPr/>
              <a:tblGrid>
                <a:gridCol w="1183376">
                  <a:extLst>
                    <a:ext uri="{9D8B030D-6E8A-4147-A177-3AD203B41FA5}">
                      <a16:colId xmlns:a16="http://schemas.microsoft.com/office/drawing/2014/main" val="1055143096"/>
                    </a:ext>
                  </a:extLst>
                </a:gridCol>
                <a:gridCol w="1183376">
                  <a:extLst>
                    <a:ext uri="{9D8B030D-6E8A-4147-A177-3AD203B41FA5}">
                      <a16:colId xmlns:a16="http://schemas.microsoft.com/office/drawing/2014/main" val="1121355850"/>
                    </a:ext>
                  </a:extLst>
                </a:gridCol>
                <a:gridCol w="1183376">
                  <a:extLst>
                    <a:ext uri="{9D8B030D-6E8A-4147-A177-3AD203B41FA5}">
                      <a16:colId xmlns:a16="http://schemas.microsoft.com/office/drawing/2014/main" val="2486638315"/>
                    </a:ext>
                  </a:extLst>
                </a:gridCol>
              </a:tblGrid>
              <a:tr h="417757">
                <a:tc>
                  <a:txBody>
                    <a:bodyPr/>
                    <a:lstStyle/>
                    <a:p>
                      <a:pPr algn="ctr" fontAlgn="ctr"/>
                      <a:r>
                        <a:rPr lang="es-CO" sz="1600" b="1" i="0" u="none" strike="noStrike" dirty="0">
                          <a:solidFill>
                            <a:srgbClr val="000000"/>
                          </a:solidFill>
                          <a:effectLst/>
                          <a:latin typeface="Calibri" panose="020F0502020204030204" pitchFamily="34" charset="0"/>
                        </a:rPr>
                        <a:t>Noroccidente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Norte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Nororiente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21620"/>
                  </a:ext>
                </a:extLst>
              </a:tr>
              <a:tr h="417757">
                <a:tc>
                  <a:txBody>
                    <a:bodyPr/>
                    <a:lstStyle/>
                    <a:p>
                      <a:pPr algn="ctr" fontAlgn="ctr"/>
                      <a:r>
                        <a:rPr lang="es-CO" sz="1600" b="1" i="0" u="none" strike="noStrike">
                          <a:solidFill>
                            <a:srgbClr val="000000"/>
                          </a:solidFill>
                          <a:effectLst/>
                          <a:latin typeface="Calibri" panose="020F0502020204030204" pitchFamily="34" charset="0"/>
                        </a:rPr>
                        <a:t>Occidente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Centro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Oriente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5715749"/>
                  </a:ext>
                </a:extLst>
              </a:tr>
              <a:tr h="417757">
                <a:tc>
                  <a:txBody>
                    <a:bodyPr/>
                    <a:lstStyle/>
                    <a:p>
                      <a:pPr algn="ctr" fontAlgn="ctr"/>
                      <a:r>
                        <a:rPr lang="es-CO" sz="1600" b="1" i="0" u="none" strike="noStrike" dirty="0">
                          <a:solidFill>
                            <a:srgbClr val="000000"/>
                          </a:solidFill>
                          <a:effectLst/>
                          <a:latin typeface="Calibri" panose="020F0502020204030204" pitchFamily="34" charset="0"/>
                        </a:rPr>
                        <a:t>Suroccidente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Sur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600" b="1" i="0" u="none" strike="noStrike" dirty="0">
                          <a:solidFill>
                            <a:srgbClr val="000000"/>
                          </a:solidFill>
                          <a:effectLst/>
                          <a:latin typeface="Calibri" panose="020F0502020204030204" pitchFamily="34" charset="0"/>
                        </a:rPr>
                        <a:t>Suroriente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421029"/>
                  </a:ext>
                </a:extLst>
              </a:tr>
            </a:tbl>
          </a:graphicData>
        </a:graphic>
      </p:graphicFrame>
      <p:graphicFrame>
        <p:nvGraphicFramePr>
          <p:cNvPr id="9" name="Tabla 8">
            <a:extLst>
              <a:ext uri="{FF2B5EF4-FFF2-40B4-BE49-F238E27FC236}">
                <a16:creationId xmlns:a16="http://schemas.microsoft.com/office/drawing/2014/main" id="{934CDF63-91D3-4B72-834B-17882350F49D}"/>
              </a:ext>
            </a:extLst>
          </p:cNvPr>
          <p:cNvGraphicFramePr>
            <a:graphicFrameLocks noGrp="1"/>
          </p:cNvGraphicFramePr>
          <p:nvPr>
            <p:extLst>
              <p:ext uri="{D42A27DB-BD31-4B8C-83A1-F6EECF244321}">
                <p14:modId xmlns:p14="http://schemas.microsoft.com/office/powerpoint/2010/main" val="3684189334"/>
              </p:ext>
            </p:extLst>
          </p:nvPr>
        </p:nvGraphicFramePr>
        <p:xfrm>
          <a:off x="4093786" y="2242590"/>
          <a:ext cx="2449890" cy="1253271"/>
        </p:xfrm>
        <a:graphic>
          <a:graphicData uri="http://schemas.openxmlformats.org/drawingml/2006/table">
            <a:tbl>
              <a:tblPr/>
              <a:tblGrid>
                <a:gridCol w="816630">
                  <a:extLst>
                    <a:ext uri="{9D8B030D-6E8A-4147-A177-3AD203B41FA5}">
                      <a16:colId xmlns:a16="http://schemas.microsoft.com/office/drawing/2014/main" val="4056611976"/>
                    </a:ext>
                  </a:extLst>
                </a:gridCol>
                <a:gridCol w="816630">
                  <a:extLst>
                    <a:ext uri="{9D8B030D-6E8A-4147-A177-3AD203B41FA5}">
                      <a16:colId xmlns:a16="http://schemas.microsoft.com/office/drawing/2014/main" val="2635999611"/>
                    </a:ext>
                  </a:extLst>
                </a:gridCol>
                <a:gridCol w="816630">
                  <a:extLst>
                    <a:ext uri="{9D8B030D-6E8A-4147-A177-3AD203B41FA5}">
                      <a16:colId xmlns:a16="http://schemas.microsoft.com/office/drawing/2014/main" val="3155799633"/>
                    </a:ext>
                  </a:extLst>
                </a:gridCol>
              </a:tblGrid>
              <a:tr h="417757">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833999"/>
                  </a:ext>
                </a:extLst>
              </a:tr>
              <a:tr h="417757">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45515"/>
                  </a:ext>
                </a:extLst>
              </a:tr>
              <a:tr h="417757">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s-CO" sz="1800" b="1" i="0" u="none" strike="noStrike" cap="none" dirty="0">
                          <a:solidFill>
                            <a:srgbClr val="000000"/>
                          </a:solidFill>
                          <a:effectLst/>
                          <a:latin typeface="Calibri" panose="020F0502020204030204" pitchFamily="34" charset="0"/>
                          <a:ea typeface="+mn-ea"/>
                          <a:cs typeface="+mn-cs"/>
                          <a:sym typeface="Arial"/>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2977929"/>
                  </a:ext>
                </a:extLst>
              </a:tr>
            </a:tbl>
          </a:graphicData>
        </a:graphic>
      </p:graphicFrame>
      <p:graphicFrame>
        <p:nvGraphicFramePr>
          <p:cNvPr id="11" name="Tabla 10">
            <a:extLst>
              <a:ext uri="{FF2B5EF4-FFF2-40B4-BE49-F238E27FC236}">
                <a16:creationId xmlns:a16="http://schemas.microsoft.com/office/drawing/2014/main" id="{ADECCAC2-B55D-4D8E-A36B-2012FD46A214}"/>
              </a:ext>
            </a:extLst>
          </p:cNvPr>
          <p:cNvGraphicFramePr>
            <a:graphicFrameLocks noGrp="1"/>
          </p:cNvGraphicFramePr>
          <p:nvPr>
            <p:extLst>
              <p:ext uri="{D42A27DB-BD31-4B8C-83A1-F6EECF244321}">
                <p14:modId xmlns:p14="http://schemas.microsoft.com/office/powerpoint/2010/main" val="2104232039"/>
              </p:ext>
            </p:extLst>
          </p:nvPr>
        </p:nvGraphicFramePr>
        <p:xfrm>
          <a:off x="259871" y="3803969"/>
          <a:ext cx="3550128" cy="1520691"/>
        </p:xfrm>
        <a:graphic>
          <a:graphicData uri="http://schemas.openxmlformats.org/drawingml/2006/table">
            <a:tbl>
              <a:tblPr/>
              <a:tblGrid>
                <a:gridCol w="1183376">
                  <a:extLst>
                    <a:ext uri="{9D8B030D-6E8A-4147-A177-3AD203B41FA5}">
                      <a16:colId xmlns:a16="http://schemas.microsoft.com/office/drawing/2014/main" val="2008416809"/>
                    </a:ext>
                  </a:extLst>
                </a:gridCol>
                <a:gridCol w="1183376">
                  <a:extLst>
                    <a:ext uri="{9D8B030D-6E8A-4147-A177-3AD203B41FA5}">
                      <a16:colId xmlns:a16="http://schemas.microsoft.com/office/drawing/2014/main" val="119392783"/>
                    </a:ext>
                  </a:extLst>
                </a:gridCol>
                <a:gridCol w="1183376">
                  <a:extLst>
                    <a:ext uri="{9D8B030D-6E8A-4147-A177-3AD203B41FA5}">
                      <a16:colId xmlns:a16="http://schemas.microsoft.com/office/drawing/2014/main" val="3579200045"/>
                    </a:ext>
                  </a:extLst>
                </a:gridCol>
              </a:tblGrid>
              <a:tr h="506897">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285973"/>
                  </a:ext>
                </a:extLst>
              </a:tr>
              <a:tr h="506897">
                <a:tc>
                  <a:txBody>
                    <a:bodyPr/>
                    <a:lstStyle/>
                    <a:p>
                      <a:pPr algn="ctr" fontAlgn="ctr"/>
                      <a:r>
                        <a:rPr lang="es-CO" sz="2000" b="1" i="0" u="none" strike="noStrike">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382198"/>
                  </a:ext>
                </a:extLst>
              </a:tr>
              <a:tr h="506897">
                <a:tc>
                  <a:txBody>
                    <a:bodyPr/>
                    <a:lstStyle/>
                    <a:p>
                      <a:pPr algn="ctr" fontAlgn="ctr"/>
                      <a:r>
                        <a:rPr lang="es-CO" sz="2000" b="1" i="0" u="none" strike="noStrike">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091889"/>
                  </a:ext>
                </a:extLst>
              </a:tr>
            </a:tbl>
          </a:graphicData>
        </a:graphic>
      </p:graphicFrame>
      <p:graphicFrame>
        <p:nvGraphicFramePr>
          <p:cNvPr id="13" name="Tabla 12">
            <a:extLst>
              <a:ext uri="{FF2B5EF4-FFF2-40B4-BE49-F238E27FC236}">
                <a16:creationId xmlns:a16="http://schemas.microsoft.com/office/drawing/2014/main" id="{596F081A-006E-4311-899B-017DAE00F9CB}"/>
              </a:ext>
            </a:extLst>
          </p:cNvPr>
          <p:cNvGraphicFramePr>
            <a:graphicFrameLocks noGrp="1"/>
          </p:cNvGraphicFramePr>
          <p:nvPr>
            <p:extLst>
              <p:ext uri="{D42A27DB-BD31-4B8C-83A1-F6EECF244321}">
                <p14:modId xmlns:p14="http://schemas.microsoft.com/office/powerpoint/2010/main" val="3064685396"/>
              </p:ext>
            </p:extLst>
          </p:nvPr>
        </p:nvGraphicFramePr>
        <p:xfrm>
          <a:off x="4093786" y="3803968"/>
          <a:ext cx="2449890" cy="1520691"/>
        </p:xfrm>
        <a:graphic>
          <a:graphicData uri="http://schemas.openxmlformats.org/drawingml/2006/table">
            <a:tbl>
              <a:tblPr/>
              <a:tblGrid>
                <a:gridCol w="816630">
                  <a:extLst>
                    <a:ext uri="{9D8B030D-6E8A-4147-A177-3AD203B41FA5}">
                      <a16:colId xmlns:a16="http://schemas.microsoft.com/office/drawing/2014/main" val="2008416809"/>
                    </a:ext>
                  </a:extLst>
                </a:gridCol>
                <a:gridCol w="816630">
                  <a:extLst>
                    <a:ext uri="{9D8B030D-6E8A-4147-A177-3AD203B41FA5}">
                      <a16:colId xmlns:a16="http://schemas.microsoft.com/office/drawing/2014/main" val="119392783"/>
                    </a:ext>
                  </a:extLst>
                </a:gridCol>
                <a:gridCol w="816630">
                  <a:extLst>
                    <a:ext uri="{9D8B030D-6E8A-4147-A177-3AD203B41FA5}">
                      <a16:colId xmlns:a16="http://schemas.microsoft.com/office/drawing/2014/main" val="3579200045"/>
                    </a:ext>
                  </a:extLst>
                </a:gridCol>
              </a:tblGrid>
              <a:tr h="506897">
                <a:tc>
                  <a:txBody>
                    <a:bodyPr/>
                    <a:lstStyle/>
                    <a:p>
                      <a:pPr algn="ctr" fontAlgn="ctr"/>
                      <a:r>
                        <a:rPr lang="es-CO" sz="2000" b="1" i="0" u="none" strike="noStrike" dirty="0">
                          <a:solidFill>
                            <a:schemeClr val="bg2">
                              <a:lumMod val="75000"/>
                            </a:schemeClr>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285973"/>
                  </a:ext>
                </a:extLst>
              </a:tr>
              <a:tr h="506897">
                <a:tc>
                  <a:txBody>
                    <a:bodyPr/>
                    <a:lstStyle/>
                    <a:p>
                      <a:pPr algn="ctr" fontAlgn="ctr"/>
                      <a:r>
                        <a:rPr lang="es-CO" sz="2000" b="1" i="0" u="none" strike="noStrike" dirty="0">
                          <a:solidFill>
                            <a:schemeClr val="bg2">
                              <a:lumMod val="75000"/>
                            </a:schemeClr>
                          </a:solidFill>
                          <a:effectLst/>
                          <a:latin typeface="Calibri" panose="020F0502020204030204" pitchFamily="34" charset="0"/>
                        </a:rPr>
                        <a:t>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382198"/>
                  </a:ext>
                </a:extLst>
              </a:tr>
              <a:tr h="506897">
                <a:tc>
                  <a:txBody>
                    <a:bodyPr/>
                    <a:lstStyle/>
                    <a:p>
                      <a:pPr algn="ctr" fontAlgn="ctr"/>
                      <a:r>
                        <a:rPr lang="es-CO" sz="2000" b="1" i="0" u="none" strike="noStrike" dirty="0">
                          <a:solidFill>
                            <a:schemeClr val="bg2">
                              <a:lumMod val="75000"/>
                            </a:schemeClr>
                          </a:solidFill>
                          <a:effectLst/>
                          <a:latin typeface="Calibri" panose="020F0502020204030204" pitchFamily="34" charset="0"/>
                        </a:rPr>
                        <a:t>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chemeClr val="bg2">
                              <a:lumMod val="75000"/>
                            </a:schemeClr>
                          </a:solidFill>
                          <a:effectLst/>
                          <a:latin typeface="Calibri" panose="020F0502020204030204" pitchFamily="34" charset="0"/>
                        </a:rPr>
                        <a:t>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091889"/>
                  </a:ext>
                </a:extLst>
              </a:tr>
            </a:tbl>
          </a:graphicData>
        </a:graphic>
      </p:graphicFrame>
      <p:pic>
        <p:nvPicPr>
          <p:cNvPr id="15" name="Imagen 14">
            <a:extLst>
              <a:ext uri="{FF2B5EF4-FFF2-40B4-BE49-F238E27FC236}">
                <a16:creationId xmlns:a16="http://schemas.microsoft.com/office/drawing/2014/main" id="{DBDDA65E-EA0D-40A6-B33C-52AE24E76E3B}"/>
              </a:ext>
            </a:extLst>
          </p:cNvPr>
          <p:cNvPicPr>
            <a:picLocks noChangeAspect="1"/>
          </p:cNvPicPr>
          <p:nvPr/>
        </p:nvPicPr>
        <p:blipFill>
          <a:blip r:embed="rId4"/>
          <a:stretch>
            <a:fillRect/>
          </a:stretch>
        </p:blipFill>
        <p:spPr>
          <a:xfrm>
            <a:off x="9282895" y="172448"/>
            <a:ext cx="2649231" cy="2132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agen 16">
            <a:extLst>
              <a:ext uri="{FF2B5EF4-FFF2-40B4-BE49-F238E27FC236}">
                <a16:creationId xmlns:a16="http://schemas.microsoft.com/office/drawing/2014/main" id="{50542690-7906-4B07-8030-C3F959EAE072}"/>
              </a:ext>
            </a:extLst>
          </p:cNvPr>
          <p:cNvPicPr>
            <a:picLocks noChangeAspect="1"/>
          </p:cNvPicPr>
          <p:nvPr/>
        </p:nvPicPr>
        <p:blipFill>
          <a:blip r:embed="rId5"/>
          <a:stretch>
            <a:fillRect/>
          </a:stretch>
        </p:blipFill>
        <p:spPr>
          <a:xfrm>
            <a:off x="7533972" y="2547492"/>
            <a:ext cx="4514958" cy="21613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8" name="Picture 4" descr="2.2 Neighborhood size">
            <a:extLst>
              <a:ext uri="{FF2B5EF4-FFF2-40B4-BE49-F238E27FC236}">
                <a16:creationId xmlns:a16="http://schemas.microsoft.com/office/drawing/2014/main" id="{7B5BF3F8-7DB3-4025-B236-EBE374B503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3972" y="5429499"/>
            <a:ext cx="4152900"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153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0"/>
            <a:ext cx="3733800" cy="6858000"/>
          </a:xfrm>
        </p:spPr>
        <p:txBody>
          <a:bodyPr/>
          <a:lstStyle/>
          <a:p>
            <a:r>
              <a:rPr lang="es-MX" dirty="0"/>
              <a:t>Estado inicial configuración aleatoria</a:t>
            </a:r>
            <a:br>
              <a:rPr lang="es-MX" dirty="0"/>
            </a:br>
            <a:r>
              <a:rPr lang="es-MX" dirty="0" err="1"/>
              <a:t>The</a:t>
            </a:r>
            <a:r>
              <a:rPr lang="es-MX" dirty="0"/>
              <a:t> </a:t>
            </a:r>
            <a:r>
              <a:rPr lang="es-MX" dirty="0" err="1"/>
              <a:t>Game</a:t>
            </a:r>
            <a:r>
              <a:rPr lang="es-MX" dirty="0"/>
              <a:t> </a:t>
            </a:r>
            <a:r>
              <a:rPr lang="es-MX" dirty="0" err="1"/>
              <a:t>of</a:t>
            </a:r>
            <a:r>
              <a:rPr lang="es-MX" dirty="0"/>
              <a:t> </a:t>
            </a:r>
            <a:r>
              <a:rPr lang="es-MX" dirty="0" err="1"/>
              <a:t>Life</a:t>
            </a:r>
            <a:br>
              <a:rPr lang="es-MX" dirty="0"/>
            </a:br>
            <a:br>
              <a:rPr lang="es-MX" dirty="0"/>
            </a:br>
            <a:r>
              <a:rPr lang="es-MX" dirty="0"/>
              <a:t>Una malla de 25x25</a:t>
            </a:r>
            <a:endParaRPr lang="es-CO" dirty="0"/>
          </a:p>
        </p:txBody>
      </p:sp>
      <p:graphicFrame>
        <p:nvGraphicFramePr>
          <p:cNvPr id="4" name="Tabla 3">
            <a:extLst>
              <a:ext uri="{FF2B5EF4-FFF2-40B4-BE49-F238E27FC236}">
                <a16:creationId xmlns:a16="http://schemas.microsoft.com/office/drawing/2014/main" id="{D9A64900-53F5-472A-B395-FA29EB1F2921}"/>
              </a:ext>
            </a:extLst>
          </p:cNvPr>
          <p:cNvGraphicFramePr>
            <a:graphicFrameLocks noGrp="1"/>
          </p:cNvGraphicFramePr>
          <p:nvPr>
            <p:extLst>
              <p:ext uri="{D42A27DB-BD31-4B8C-83A1-F6EECF244321}">
                <p14:modId xmlns:p14="http://schemas.microsoft.com/office/powerpoint/2010/main" val="2532058854"/>
              </p:ext>
            </p:extLst>
          </p:nvPr>
        </p:nvGraphicFramePr>
        <p:xfrm>
          <a:off x="4286251" y="0"/>
          <a:ext cx="7905743" cy="6858000"/>
        </p:xfrm>
        <a:graphic>
          <a:graphicData uri="http://schemas.openxmlformats.org/drawingml/2006/table">
            <a:tbl>
              <a:tblPr/>
              <a:tblGrid>
                <a:gridCol w="359351">
                  <a:extLst>
                    <a:ext uri="{9D8B030D-6E8A-4147-A177-3AD203B41FA5}">
                      <a16:colId xmlns:a16="http://schemas.microsoft.com/office/drawing/2014/main" val="3200571407"/>
                    </a:ext>
                  </a:extLst>
                </a:gridCol>
                <a:gridCol w="314433">
                  <a:extLst>
                    <a:ext uri="{9D8B030D-6E8A-4147-A177-3AD203B41FA5}">
                      <a16:colId xmlns:a16="http://schemas.microsoft.com/office/drawing/2014/main" val="4178387916"/>
                    </a:ext>
                  </a:extLst>
                </a:gridCol>
                <a:gridCol w="314433">
                  <a:extLst>
                    <a:ext uri="{9D8B030D-6E8A-4147-A177-3AD203B41FA5}">
                      <a16:colId xmlns:a16="http://schemas.microsoft.com/office/drawing/2014/main" val="3880350758"/>
                    </a:ext>
                  </a:extLst>
                </a:gridCol>
                <a:gridCol w="314433">
                  <a:extLst>
                    <a:ext uri="{9D8B030D-6E8A-4147-A177-3AD203B41FA5}">
                      <a16:colId xmlns:a16="http://schemas.microsoft.com/office/drawing/2014/main" val="2910850335"/>
                    </a:ext>
                  </a:extLst>
                </a:gridCol>
                <a:gridCol w="314433">
                  <a:extLst>
                    <a:ext uri="{9D8B030D-6E8A-4147-A177-3AD203B41FA5}">
                      <a16:colId xmlns:a16="http://schemas.microsoft.com/office/drawing/2014/main" val="114412246"/>
                    </a:ext>
                  </a:extLst>
                </a:gridCol>
                <a:gridCol w="314433">
                  <a:extLst>
                    <a:ext uri="{9D8B030D-6E8A-4147-A177-3AD203B41FA5}">
                      <a16:colId xmlns:a16="http://schemas.microsoft.com/office/drawing/2014/main" val="2191751162"/>
                    </a:ext>
                  </a:extLst>
                </a:gridCol>
                <a:gridCol w="314433">
                  <a:extLst>
                    <a:ext uri="{9D8B030D-6E8A-4147-A177-3AD203B41FA5}">
                      <a16:colId xmlns:a16="http://schemas.microsoft.com/office/drawing/2014/main" val="387753321"/>
                    </a:ext>
                  </a:extLst>
                </a:gridCol>
                <a:gridCol w="314433">
                  <a:extLst>
                    <a:ext uri="{9D8B030D-6E8A-4147-A177-3AD203B41FA5}">
                      <a16:colId xmlns:a16="http://schemas.microsoft.com/office/drawing/2014/main" val="3175790407"/>
                    </a:ext>
                  </a:extLst>
                </a:gridCol>
                <a:gridCol w="314433">
                  <a:extLst>
                    <a:ext uri="{9D8B030D-6E8A-4147-A177-3AD203B41FA5}">
                      <a16:colId xmlns:a16="http://schemas.microsoft.com/office/drawing/2014/main" val="2471042176"/>
                    </a:ext>
                  </a:extLst>
                </a:gridCol>
                <a:gridCol w="314433">
                  <a:extLst>
                    <a:ext uri="{9D8B030D-6E8A-4147-A177-3AD203B41FA5}">
                      <a16:colId xmlns:a16="http://schemas.microsoft.com/office/drawing/2014/main" val="1376259223"/>
                    </a:ext>
                  </a:extLst>
                </a:gridCol>
                <a:gridCol w="314433">
                  <a:extLst>
                    <a:ext uri="{9D8B030D-6E8A-4147-A177-3AD203B41FA5}">
                      <a16:colId xmlns:a16="http://schemas.microsoft.com/office/drawing/2014/main" val="4060876119"/>
                    </a:ext>
                  </a:extLst>
                </a:gridCol>
                <a:gridCol w="314433">
                  <a:extLst>
                    <a:ext uri="{9D8B030D-6E8A-4147-A177-3AD203B41FA5}">
                      <a16:colId xmlns:a16="http://schemas.microsoft.com/office/drawing/2014/main" val="2983524018"/>
                    </a:ext>
                  </a:extLst>
                </a:gridCol>
                <a:gridCol w="314433">
                  <a:extLst>
                    <a:ext uri="{9D8B030D-6E8A-4147-A177-3AD203B41FA5}">
                      <a16:colId xmlns:a16="http://schemas.microsoft.com/office/drawing/2014/main" val="2579253892"/>
                    </a:ext>
                  </a:extLst>
                </a:gridCol>
                <a:gridCol w="314433">
                  <a:extLst>
                    <a:ext uri="{9D8B030D-6E8A-4147-A177-3AD203B41FA5}">
                      <a16:colId xmlns:a16="http://schemas.microsoft.com/office/drawing/2014/main" val="2834848881"/>
                    </a:ext>
                  </a:extLst>
                </a:gridCol>
                <a:gridCol w="314433">
                  <a:extLst>
                    <a:ext uri="{9D8B030D-6E8A-4147-A177-3AD203B41FA5}">
                      <a16:colId xmlns:a16="http://schemas.microsoft.com/office/drawing/2014/main" val="509382532"/>
                    </a:ext>
                  </a:extLst>
                </a:gridCol>
                <a:gridCol w="314433">
                  <a:extLst>
                    <a:ext uri="{9D8B030D-6E8A-4147-A177-3AD203B41FA5}">
                      <a16:colId xmlns:a16="http://schemas.microsoft.com/office/drawing/2014/main" val="1628497970"/>
                    </a:ext>
                  </a:extLst>
                </a:gridCol>
                <a:gridCol w="314433">
                  <a:extLst>
                    <a:ext uri="{9D8B030D-6E8A-4147-A177-3AD203B41FA5}">
                      <a16:colId xmlns:a16="http://schemas.microsoft.com/office/drawing/2014/main" val="729590787"/>
                    </a:ext>
                  </a:extLst>
                </a:gridCol>
                <a:gridCol w="314433">
                  <a:extLst>
                    <a:ext uri="{9D8B030D-6E8A-4147-A177-3AD203B41FA5}">
                      <a16:colId xmlns:a16="http://schemas.microsoft.com/office/drawing/2014/main" val="1487411021"/>
                    </a:ext>
                  </a:extLst>
                </a:gridCol>
                <a:gridCol w="314433">
                  <a:extLst>
                    <a:ext uri="{9D8B030D-6E8A-4147-A177-3AD203B41FA5}">
                      <a16:colId xmlns:a16="http://schemas.microsoft.com/office/drawing/2014/main" val="2535378224"/>
                    </a:ext>
                  </a:extLst>
                </a:gridCol>
                <a:gridCol w="314433">
                  <a:extLst>
                    <a:ext uri="{9D8B030D-6E8A-4147-A177-3AD203B41FA5}">
                      <a16:colId xmlns:a16="http://schemas.microsoft.com/office/drawing/2014/main" val="570759559"/>
                    </a:ext>
                  </a:extLst>
                </a:gridCol>
                <a:gridCol w="314433">
                  <a:extLst>
                    <a:ext uri="{9D8B030D-6E8A-4147-A177-3AD203B41FA5}">
                      <a16:colId xmlns:a16="http://schemas.microsoft.com/office/drawing/2014/main" val="4284779957"/>
                    </a:ext>
                  </a:extLst>
                </a:gridCol>
                <a:gridCol w="314433">
                  <a:extLst>
                    <a:ext uri="{9D8B030D-6E8A-4147-A177-3AD203B41FA5}">
                      <a16:colId xmlns:a16="http://schemas.microsoft.com/office/drawing/2014/main" val="3352128859"/>
                    </a:ext>
                  </a:extLst>
                </a:gridCol>
                <a:gridCol w="314433">
                  <a:extLst>
                    <a:ext uri="{9D8B030D-6E8A-4147-A177-3AD203B41FA5}">
                      <a16:colId xmlns:a16="http://schemas.microsoft.com/office/drawing/2014/main" val="348220480"/>
                    </a:ext>
                  </a:extLst>
                </a:gridCol>
                <a:gridCol w="314433">
                  <a:extLst>
                    <a:ext uri="{9D8B030D-6E8A-4147-A177-3AD203B41FA5}">
                      <a16:colId xmlns:a16="http://schemas.microsoft.com/office/drawing/2014/main" val="3764826484"/>
                    </a:ext>
                  </a:extLst>
                </a:gridCol>
                <a:gridCol w="314433">
                  <a:extLst>
                    <a:ext uri="{9D8B030D-6E8A-4147-A177-3AD203B41FA5}">
                      <a16:colId xmlns:a16="http://schemas.microsoft.com/office/drawing/2014/main" val="3693174968"/>
                    </a:ext>
                  </a:extLst>
                </a:gridCol>
              </a:tblGrid>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41900350"/>
                  </a:ext>
                </a:extLst>
              </a:tr>
              <a:tr h="274320">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154254269"/>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571472310"/>
                  </a:ext>
                </a:extLst>
              </a:tr>
              <a:tr h="274320">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707128191"/>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dirty="0">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03616125"/>
                  </a:ext>
                </a:extLst>
              </a:tr>
              <a:tr h="274320">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633467872"/>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92933894"/>
                  </a:ext>
                </a:extLst>
              </a:tr>
              <a:tr h="274320">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97324165"/>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7662163"/>
                  </a:ext>
                </a:extLst>
              </a:tr>
              <a:tr h="274320">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995999418"/>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24363121"/>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7576848"/>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241937652"/>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8049994"/>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01770870"/>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156086"/>
                  </a:ext>
                </a:extLst>
              </a:tr>
              <a:tr h="274320">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707186718"/>
                  </a:ext>
                </a:extLst>
              </a:tr>
              <a:tr h="274320">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023648777"/>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981482951"/>
                  </a:ext>
                </a:extLst>
              </a:tr>
              <a:tr h="274320">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78539681"/>
                  </a:ext>
                </a:extLst>
              </a:tr>
              <a:tr h="274320">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836152161"/>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55913949"/>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884520694"/>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1646913"/>
                  </a:ext>
                </a:extLst>
              </a:tr>
              <a:tr h="274320">
                <a:tc>
                  <a:txBody>
                    <a:bodyPr/>
                    <a:lstStyle/>
                    <a:p>
                      <a:pPr algn="ctr" fontAlgn="ctr"/>
                      <a:r>
                        <a:rPr lang="es-CO" sz="600" b="0" i="0" u="none" strike="noStrike">
                          <a:solidFill>
                            <a:srgbClr val="000000"/>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a:solidFill>
                            <a:srgbClr val="FFFFFF"/>
                          </a:solidFill>
                          <a:effectLst/>
                          <a:latin typeface="Calibri" panose="020F0502020204030204" pitchFamily="34" charset="0"/>
                        </a:rPr>
                        <a:t>1</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s-CO" sz="600" b="0" i="0" u="none" strike="noStrike" dirty="0">
                          <a:solidFill>
                            <a:srgbClr val="000000"/>
                          </a:solidFill>
                          <a:effectLst/>
                          <a:latin typeface="Calibri" panose="020F0502020204030204" pitchFamily="34" charset="0"/>
                        </a:rPr>
                        <a:t>0</a:t>
                      </a:r>
                    </a:p>
                  </a:txBody>
                  <a:tcPr marL="5232" marR="5232" marT="5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91038610"/>
                  </a:ext>
                </a:extLst>
              </a:tr>
            </a:tbl>
          </a:graphicData>
        </a:graphic>
      </p:graphicFrame>
    </p:spTree>
    <p:extLst>
      <p:ext uri="{BB962C8B-B14F-4D97-AF65-F5344CB8AC3E}">
        <p14:creationId xmlns:p14="http://schemas.microsoft.com/office/powerpoint/2010/main" val="2629491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0"/>
            <a:ext cx="12192000" cy="6858000"/>
          </a:xfrm>
        </p:spPr>
        <p:txBody>
          <a:bodyPr/>
          <a:lstStyle/>
          <a:p>
            <a:r>
              <a:rPr lang="es-MX" sz="6600" dirty="0"/>
              <a:t>Ejemplos utilizados en el taller</a:t>
            </a:r>
            <a:endParaRPr lang="es-CO" sz="6600" dirty="0"/>
          </a:p>
        </p:txBody>
      </p:sp>
      <p:sp>
        <p:nvSpPr>
          <p:cNvPr id="5" name="CuadroTexto 4">
            <a:extLst>
              <a:ext uri="{FF2B5EF4-FFF2-40B4-BE49-F238E27FC236}">
                <a16:creationId xmlns:a16="http://schemas.microsoft.com/office/drawing/2014/main" id="{94493DF1-4167-433E-BB41-ABA67F43338A}"/>
              </a:ext>
            </a:extLst>
          </p:cNvPr>
          <p:cNvSpPr txBox="1"/>
          <p:nvPr/>
        </p:nvSpPr>
        <p:spPr>
          <a:xfrm>
            <a:off x="1" y="2752929"/>
            <a:ext cx="12192000" cy="584775"/>
          </a:xfrm>
          <a:prstGeom prst="rect">
            <a:avLst/>
          </a:prstGeom>
          <a:noFill/>
        </p:spPr>
        <p:txBody>
          <a:bodyPr wrap="square">
            <a:spAutoFit/>
          </a:bodyPr>
          <a:lstStyle/>
          <a:p>
            <a:pPr algn="ctr"/>
            <a:r>
              <a:rPr lang="es-CO" sz="3200" dirty="0">
                <a:hlinkClick r:id="rId3"/>
              </a:rPr>
              <a:t>https://github.com/juliancastillo-udea/TallerAgentesSemillero.git</a:t>
            </a:r>
            <a:r>
              <a:rPr lang="es-CO" sz="3200" dirty="0"/>
              <a:t> </a:t>
            </a:r>
          </a:p>
        </p:txBody>
      </p:sp>
    </p:spTree>
    <p:extLst>
      <p:ext uri="{BB962C8B-B14F-4D97-AF65-F5344CB8AC3E}">
        <p14:creationId xmlns:p14="http://schemas.microsoft.com/office/powerpoint/2010/main" val="19727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Sistemas complejos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El estudio de sistemas complejos se ha convertido en una importante característica del estudio científico. Por el término sistema complejo nos referimos a un sistema compuesto por muchas partes que interactúan.</a:t>
            </a:r>
          </a:p>
          <a:p>
            <a:pPr marL="50800" indent="0" algn="just">
              <a:buSzPct val="100000"/>
              <a:buNone/>
            </a:pPr>
            <a:r>
              <a:rPr lang="es-CO" sz="3200" dirty="0"/>
              <a:t>Los sistemas complejos ven un crecimiento acelerado a mitad de los 80´s y nace de las múltiples uniones entre la economía, la física y la ecología.
</a:t>
            </a:r>
            <a:endParaRPr lang="en-US" sz="3200" dirty="0"/>
          </a:p>
        </p:txBody>
      </p:sp>
      <p:sp>
        <p:nvSpPr>
          <p:cNvPr id="5" name="CuadroTexto 4">
            <a:extLst>
              <a:ext uri="{FF2B5EF4-FFF2-40B4-BE49-F238E27FC236}">
                <a16:creationId xmlns:a16="http://schemas.microsoft.com/office/drawing/2014/main" id="{DA1791CA-8E8E-4C95-B230-7CFB9B4042FF}"/>
              </a:ext>
            </a:extLst>
          </p:cNvPr>
          <p:cNvSpPr txBox="1"/>
          <p:nvPr/>
        </p:nvSpPr>
        <p:spPr>
          <a:xfrm>
            <a:off x="0" y="6550223"/>
            <a:ext cx="6096000" cy="307777"/>
          </a:xfrm>
          <a:prstGeom prst="rect">
            <a:avLst/>
          </a:prstGeom>
          <a:noFill/>
        </p:spPr>
        <p:txBody>
          <a:bodyPr wrap="square">
            <a:spAutoFit/>
          </a:bodyPr>
          <a:lstStyle/>
          <a:p>
            <a:r>
              <a:rPr lang="es-CO" sz="1400" dirty="0" err="1"/>
              <a:t>Wilensky</a:t>
            </a:r>
            <a:r>
              <a:rPr lang="es-CO" sz="1400" dirty="0"/>
              <a:t>, U. Rand, W. </a:t>
            </a:r>
            <a:r>
              <a:rPr lang="es-CO" sz="1400" dirty="0" err="1"/>
              <a:t>An</a:t>
            </a:r>
            <a:r>
              <a:rPr lang="es-CO" sz="1400" dirty="0"/>
              <a:t> </a:t>
            </a:r>
            <a:r>
              <a:rPr lang="es-CO" sz="1400" dirty="0" err="1"/>
              <a:t>Introduction</a:t>
            </a:r>
            <a:r>
              <a:rPr lang="es-CO" sz="1400" dirty="0"/>
              <a:t> </a:t>
            </a:r>
            <a:r>
              <a:rPr lang="es-CO" sz="1400" dirty="0" err="1"/>
              <a:t>to</a:t>
            </a:r>
            <a:r>
              <a:rPr lang="es-CO" sz="1400" dirty="0"/>
              <a:t> </a:t>
            </a:r>
            <a:r>
              <a:rPr lang="es-CO" sz="1400" dirty="0" err="1"/>
              <a:t>Agent-Based</a:t>
            </a:r>
            <a:r>
              <a:rPr lang="es-CO" sz="1400" dirty="0"/>
              <a:t> </a:t>
            </a:r>
            <a:r>
              <a:rPr lang="es-CO" sz="1400" dirty="0" err="1"/>
              <a:t>Modeling</a:t>
            </a:r>
            <a:endParaRPr lang="es-CO" dirty="0"/>
          </a:p>
        </p:txBody>
      </p:sp>
    </p:spTree>
    <p:extLst>
      <p:ext uri="{BB962C8B-B14F-4D97-AF65-F5344CB8AC3E}">
        <p14:creationId xmlns:p14="http://schemas.microsoft.com/office/powerpoint/2010/main" val="1290128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Emergencia</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Emergencia es una propiedad clásicamente exhibida por los modelos de agentes, y ocurre cuando un atributo que puede ser descrito en un nivel del sistema no es específicamente codificado en el nivel individual.</a:t>
            </a:r>
          </a:p>
          <a:p>
            <a:pPr marL="50800" indent="0" algn="just">
              <a:buSzPct val="100000"/>
              <a:buNone/>
            </a:pPr>
            <a:r>
              <a:rPr lang="es-CO" sz="2400" dirty="0"/>
              <a:t>Esto puede llevar a “sorpresas” cuando las codificaciones a nivel individual resulta en un inesperado comportamiento del sistema a nivel macro.</a:t>
            </a:r>
          </a:p>
          <a:p>
            <a:pPr marL="50800" indent="0" algn="just">
              <a:buSzPct val="100000"/>
              <a:buNone/>
            </a:pPr>
            <a:r>
              <a:rPr lang="es-CO" sz="2400" dirty="0"/>
              <a:t>La mayoría de las personas cuando encuentran con un comportamiento emergente, tienen a no identificarlo y responsabilizar el comportamiento a modelos o resultados determinísticos de control centralizado.</a:t>
            </a:r>
          </a:p>
          <a:p>
            <a:pPr marL="50800" indent="0" algn="just">
              <a:buSzPct val="100000"/>
              <a:buNone/>
            </a:pPr>
            <a:r>
              <a:rPr lang="es-CO" sz="2400" dirty="0"/>
              <a:t>Sistemas complejos son caracterizados por fenómenos o patrones emergentes que suelen parecer complejos resultan de reglas simples.</a:t>
            </a:r>
          </a:p>
        </p:txBody>
      </p:sp>
      <p:sp>
        <p:nvSpPr>
          <p:cNvPr id="5" name="CuadroTexto 4">
            <a:extLst>
              <a:ext uri="{FF2B5EF4-FFF2-40B4-BE49-F238E27FC236}">
                <a16:creationId xmlns:a16="http://schemas.microsoft.com/office/drawing/2014/main" id="{F1EF0974-9C0C-470B-A412-C3B939089827}"/>
              </a:ext>
            </a:extLst>
          </p:cNvPr>
          <p:cNvSpPr txBox="1"/>
          <p:nvPr/>
        </p:nvSpPr>
        <p:spPr>
          <a:xfrm>
            <a:off x="0" y="6550223"/>
            <a:ext cx="6096000" cy="307777"/>
          </a:xfrm>
          <a:prstGeom prst="rect">
            <a:avLst/>
          </a:prstGeom>
          <a:noFill/>
        </p:spPr>
        <p:txBody>
          <a:bodyPr wrap="square">
            <a:spAutoFit/>
          </a:bodyPr>
          <a:lstStyle/>
          <a:p>
            <a:r>
              <a:rPr lang="es-CO" sz="1400" dirty="0" err="1"/>
              <a:t>Wilensky</a:t>
            </a:r>
            <a:r>
              <a:rPr lang="es-CO" sz="1400" dirty="0"/>
              <a:t>, U. Rand, W. </a:t>
            </a:r>
            <a:r>
              <a:rPr lang="es-CO" sz="1400" dirty="0" err="1"/>
              <a:t>An</a:t>
            </a:r>
            <a:r>
              <a:rPr lang="es-CO" sz="1400" dirty="0"/>
              <a:t> </a:t>
            </a:r>
            <a:r>
              <a:rPr lang="es-CO" sz="1400" dirty="0" err="1"/>
              <a:t>Introduction</a:t>
            </a:r>
            <a:r>
              <a:rPr lang="es-CO" sz="1400" dirty="0"/>
              <a:t> </a:t>
            </a:r>
            <a:r>
              <a:rPr lang="es-CO" sz="1400" dirty="0" err="1"/>
              <a:t>to</a:t>
            </a:r>
            <a:r>
              <a:rPr lang="es-CO" sz="1400" dirty="0"/>
              <a:t> </a:t>
            </a:r>
            <a:r>
              <a:rPr lang="es-CO" sz="1400" dirty="0" err="1"/>
              <a:t>Agent-Based</a:t>
            </a:r>
            <a:r>
              <a:rPr lang="es-CO" sz="1400" dirty="0"/>
              <a:t> </a:t>
            </a:r>
            <a:r>
              <a:rPr lang="es-CO" sz="1400" dirty="0" err="1"/>
              <a:t>Modeling</a:t>
            </a:r>
            <a:endParaRPr lang="es-CO" dirty="0"/>
          </a:p>
        </p:txBody>
      </p:sp>
    </p:spTree>
    <p:extLst>
      <p:ext uri="{BB962C8B-B14F-4D97-AF65-F5344CB8AC3E}">
        <p14:creationId xmlns:p14="http://schemas.microsoft.com/office/powerpoint/2010/main" val="2214243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2CB47D-E387-444E-B86A-B5A74A41DE71}"/>
              </a:ext>
            </a:extLst>
          </p:cNvPr>
          <p:cNvSpPr>
            <a:spLocks noGrp="1"/>
          </p:cNvSpPr>
          <p:nvPr>
            <p:ph type="title"/>
          </p:nvPr>
        </p:nvSpPr>
        <p:spPr/>
        <p:txBody>
          <a:bodyPr/>
          <a:lstStyle/>
          <a:p>
            <a:r>
              <a:rPr lang="es-CO" dirty="0"/>
              <a:t>¿Por qué Simulación Basada en Agentes?</a:t>
            </a:r>
          </a:p>
        </p:txBody>
      </p:sp>
      <p:sp>
        <p:nvSpPr>
          <p:cNvPr id="3" name="Marcador de texto 2">
            <a:extLst>
              <a:ext uri="{FF2B5EF4-FFF2-40B4-BE49-F238E27FC236}">
                <a16:creationId xmlns:a16="http://schemas.microsoft.com/office/drawing/2014/main" id="{2EE01AF9-91BD-47CC-A6E1-B98A3578E2AC}"/>
              </a:ext>
            </a:extLst>
          </p:cNvPr>
          <p:cNvSpPr>
            <a:spLocks noGrp="1"/>
          </p:cNvSpPr>
          <p:nvPr>
            <p:ph type="body" idx="1"/>
          </p:nvPr>
        </p:nvSpPr>
        <p:spPr>
          <a:xfrm>
            <a:off x="838200" y="1825624"/>
            <a:ext cx="10515600" cy="4770765"/>
          </a:xfrm>
        </p:spPr>
        <p:txBody>
          <a:bodyPr/>
          <a:lstStyle/>
          <a:p>
            <a:pPr marL="565150" indent="-514350" algn="just">
              <a:buSzPct val="100000"/>
              <a:buFont typeface="+mj-lt"/>
              <a:buAutoNum type="arabicPeriod"/>
            </a:pPr>
            <a:r>
              <a:rPr lang="es-CO" sz="2400" dirty="0"/>
              <a:t>Un mundo no tan ideal.</a:t>
            </a:r>
          </a:p>
          <a:p>
            <a:pPr marL="1022350" lvl="1" indent="-514350" algn="just"/>
            <a:r>
              <a:rPr lang="es-CO" sz="2000" dirty="0"/>
              <a:t>Tratar de entender la naturaleza y los mundos sociales.</a:t>
            </a:r>
          </a:p>
          <a:p>
            <a:pPr marL="565150" indent="-514350" algn="just">
              <a:buSzPct val="100000"/>
              <a:buFont typeface="+mj-lt"/>
              <a:buAutoNum type="arabicPeriod"/>
            </a:pPr>
            <a:r>
              <a:rPr lang="es-CO" sz="2400" dirty="0"/>
              <a:t>Un agente es un individuo/objeto computacional autónomo con un conjunto de propiedades y acciones.</a:t>
            </a:r>
          </a:p>
          <a:p>
            <a:pPr marL="1022350" lvl="1" indent="-514350" algn="just"/>
            <a:r>
              <a:rPr lang="es-CO" dirty="0"/>
              <a:t>Agentes en plural</a:t>
            </a:r>
          </a:p>
          <a:p>
            <a:pPr marL="565150" indent="-514350" algn="just">
              <a:buSzPct val="100000"/>
              <a:buFont typeface="+mj-lt"/>
              <a:buAutoNum type="arabicPeriod"/>
            </a:pPr>
            <a:r>
              <a:rPr lang="es-CO" sz="2400" dirty="0"/>
              <a:t>La simulación basada en agentes es una forma de modelado/simulación computacional en donde un fenómeno es modelado en términos de agentes y sus interacciones.</a:t>
            </a:r>
          </a:p>
          <a:p>
            <a:pPr marL="1022350" lvl="1" indent="-514350" algn="just"/>
            <a:r>
              <a:rPr lang="es-CO" sz="2000" dirty="0"/>
              <a:t>Nuevos tópicos, nuevos mundos y nuevas simulaciones.</a:t>
            </a:r>
          </a:p>
          <a:p>
            <a:pPr marL="565150" indent="-514350" algn="just">
              <a:buSzPct val="100000"/>
              <a:buFont typeface="+mj-lt"/>
              <a:buAutoNum type="arabicPeriod"/>
            </a:pPr>
            <a:r>
              <a:rPr lang="es-CO" sz="2400" dirty="0"/>
              <a:t>La simulación basada en agentes es una metodología que puede ser aplicada promiscuamente.</a:t>
            </a:r>
          </a:p>
          <a:p>
            <a:pPr marL="1022350" lvl="1" indent="-514350" algn="just"/>
            <a:r>
              <a:rPr lang="es-CO" sz="2000" dirty="0"/>
              <a:t>En los últimos 20 años ABM ha crecido casi exponencialmente.</a:t>
            </a:r>
          </a:p>
        </p:txBody>
      </p:sp>
      <p:sp>
        <p:nvSpPr>
          <p:cNvPr id="5" name="CuadroTexto 4">
            <a:extLst>
              <a:ext uri="{FF2B5EF4-FFF2-40B4-BE49-F238E27FC236}">
                <a16:creationId xmlns:a16="http://schemas.microsoft.com/office/drawing/2014/main" id="{32E37EDF-605D-4CF6-AAD3-A79660C139A9}"/>
              </a:ext>
            </a:extLst>
          </p:cNvPr>
          <p:cNvSpPr txBox="1"/>
          <p:nvPr/>
        </p:nvSpPr>
        <p:spPr>
          <a:xfrm>
            <a:off x="0" y="6596390"/>
            <a:ext cx="8240590" cy="261610"/>
          </a:xfrm>
          <a:prstGeom prst="rect">
            <a:avLst/>
          </a:prstGeom>
          <a:noFill/>
        </p:spPr>
        <p:txBody>
          <a:bodyPr wrap="square">
            <a:spAutoFit/>
          </a:bodyPr>
          <a:lstStyle/>
          <a:p>
            <a:r>
              <a:rPr lang="es-CO" sz="1100" dirty="0" err="1">
                <a:latin typeface="Trebuchet MS" panose="020B0603020202020204" pitchFamily="34" charset="0"/>
              </a:rPr>
              <a:t>Wilensky</a:t>
            </a:r>
            <a:r>
              <a:rPr lang="es-CO" sz="1100" dirty="0">
                <a:latin typeface="Trebuchet MS" panose="020B0603020202020204" pitchFamily="34" charset="0"/>
              </a:rPr>
              <a:t>, U. and Rand, W. (2015) </a:t>
            </a:r>
            <a:r>
              <a:rPr lang="es-CO" sz="1100" dirty="0" err="1">
                <a:latin typeface="Trebuchet MS" panose="020B0603020202020204" pitchFamily="34" charset="0"/>
              </a:rPr>
              <a:t>An</a:t>
            </a:r>
            <a:r>
              <a:rPr lang="es-CO" sz="1100" dirty="0">
                <a:latin typeface="Trebuchet MS" panose="020B0603020202020204" pitchFamily="34" charset="0"/>
              </a:rPr>
              <a:t> </a:t>
            </a:r>
            <a:r>
              <a:rPr lang="es-CO" sz="1100" dirty="0" err="1">
                <a:latin typeface="Trebuchet MS" panose="020B0603020202020204" pitchFamily="34" charset="0"/>
              </a:rPr>
              <a:t>Introduction</a:t>
            </a:r>
            <a:r>
              <a:rPr lang="es-CO" sz="1100" dirty="0">
                <a:latin typeface="Trebuchet MS" panose="020B0603020202020204" pitchFamily="34" charset="0"/>
              </a:rPr>
              <a:t> </a:t>
            </a:r>
            <a:r>
              <a:rPr lang="es-CO" sz="1100" dirty="0" err="1">
                <a:latin typeface="Trebuchet MS" panose="020B0603020202020204" pitchFamily="34" charset="0"/>
              </a:rPr>
              <a:t>to</a:t>
            </a:r>
            <a:r>
              <a:rPr lang="es-CO" sz="1100" dirty="0">
                <a:latin typeface="Trebuchet MS" panose="020B0603020202020204" pitchFamily="34" charset="0"/>
              </a:rPr>
              <a:t> </a:t>
            </a:r>
            <a:r>
              <a:rPr lang="es-CO" sz="1100" dirty="0" err="1">
                <a:latin typeface="Trebuchet MS" panose="020B0603020202020204" pitchFamily="34" charset="0"/>
              </a:rPr>
              <a:t>Agent-Based</a:t>
            </a:r>
            <a:r>
              <a:rPr lang="es-CO" sz="1100" dirty="0">
                <a:latin typeface="Trebuchet MS" panose="020B0603020202020204" pitchFamily="34" charset="0"/>
              </a:rPr>
              <a:t> </a:t>
            </a:r>
            <a:r>
              <a:rPr lang="es-CO" sz="1100" dirty="0" err="1">
                <a:latin typeface="Trebuchet MS" panose="020B0603020202020204" pitchFamily="34" charset="0"/>
              </a:rPr>
              <a:t>Modeling</a:t>
            </a:r>
            <a:endParaRPr lang="es-CO" sz="1100" dirty="0">
              <a:latin typeface="Trebuchet MS" panose="020B0603020202020204" pitchFamily="34" charset="0"/>
            </a:endParaRPr>
          </a:p>
        </p:txBody>
      </p:sp>
    </p:spTree>
    <p:extLst>
      <p:ext uri="{BB962C8B-B14F-4D97-AF65-F5344CB8AC3E}">
        <p14:creationId xmlns:p14="http://schemas.microsoft.com/office/powerpoint/2010/main" val="1096062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0F7D9-25E5-4577-9738-20D96BE967E0}"/>
              </a:ext>
            </a:extLst>
          </p:cNvPr>
          <p:cNvSpPr>
            <a:spLocks noGrp="1"/>
          </p:cNvSpPr>
          <p:nvPr>
            <p:ph type="title"/>
          </p:nvPr>
        </p:nvSpPr>
        <p:spPr/>
        <p:txBody>
          <a:bodyPr/>
          <a:lstStyle/>
          <a:p>
            <a:r>
              <a:rPr lang="es-CO" dirty="0"/>
              <a:t>Comportamiento emergente</a:t>
            </a:r>
          </a:p>
        </p:txBody>
      </p:sp>
      <p:sp>
        <p:nvSpPr>
          <p:cNvPr id="3" name="Marcador de contenido 2">
            <a:extLst>
              <a:ext uri="{FF2B5EF4-FFF2-40B4-BE49-F238E27FC236}">
                <a16:creationId xmlns:a16="http://schemas.microsoft.com/office/drawing/2014/main" id="{4DBE0EDC-6314-4626-A027-EAC771F80514}"/>
              </a:ext>
            </a:extLst>
          </p:cNvPr>
          <p:cNvSpPr>
            <a:spLocks noGrp="1"/>
          </p:cNvSpPr>
          <p:nvPr>
            <p:ph idx="1"/>
          </p:nvPr>
        </p:nvSpPr>
        <p:spPr>
          <a:xfrm>
            <a:off x="182880" y="1848505"/>
            <a:ext cx="5083712" cy="3831325"/>
          </a:xfrm>
        </p:spPr>
        <p:txBody>
          <a:bodyPr/>
          <a:lstStyle/>
          <a:p>
            <a:pPr algn="just"/>
            <a:r>
              <a:rPr lang="es-ES" sz="2200" dirty="0"/>
              <a:t>Se explica como el resultado de la simulación de una población de agentes “sueltos” con reglas simples en un espacio o ambiente. </a:t>
            </a:r>
          </a:p>
          <a:p>
            <a:pPr algn="just"/>
            <a:endParaRPr lang="es-ES" sz="1200" dirty="0"/>
          </a:p>
          <a:p>
            <a:pPr algn="just"/>
            <a:r>
              <a:rPr lang="es-CO" sz="2200" dirty="0"/>
              <a:t>Los fenómenos emergentes son patrones que surgen a partir de las interacciones descentralizadas de componentes individuales más simples.</a:t>
            </a:r>
          </a:p>
        </p:txBody>
      </p:sp>
      <p:sp>
        <p:nvSpPr>
          <p:cNvPr id="4" name="Rectángulo 3">
            <a:extLst>
              <a:ext uri="{FF2B5EF4-FFF2-40B4-BE49-F238E27FC236}">
                <a16:creationId xmlns:a16="http://schemas.microsoft.com/office/drawing/2014/main" id="{671CA5FC-59C8-4313-8F1C-78AEB64D4F3C}"/>
              </a:ext>
            </a:extLst>
          </p:cNvPr>
          <p:cNvSpPr/>
          <p:nvPr/>
        </p:nvSpPr>
        <p:spPr>
          <a:xfrm>
            <a:off x="0" y="6334780"/>
            <a:ext cx="11811000" cy="523220"/>
          </a:xfrm>
          <a:prstGeom prst="rect">
            <a:avLst/>
          </a:prstGeom>
          <a:noFill/>
        </p:spPr>
        <p:txBody>
          <a:bodyPr wrap="square">
            <a:spAutoFit/>
          </a:bodyPr>
          <a:lstStyle/>
          <a:p>
            <a:r>
              <a:rPr lang="es-CO" dirty="0"/>
              <a:t>Modelamiento para la simulación de sistemas socio-económicos y naturales. (</a:t>
            </a:r>
            <a:r>
              <a:rPr lang="es-CO" dirty="0" err="1"/>
              <a:t>Dyner</a:t>
            </a:r>
            <a:r>
              <a:rPr lang="es-CO" dirty="0"/>
              <a:t>, Peña, Arango 2008)</a:t>
            </a:r>
          </a:p>
          <a:p>
            <a:r>
              <a:rPr lang="es-CO" dirty="0"/>
              <a:t>Video tomado de la librería de modelos de NetLogo</a:t>
            </a:r>
          </a:p>
        </p:txBody>
      </p:sp>
      <p:pic>
        <p:nvPicPr>
          <p:cNvPr id="5" name="ComportamientoEmergente">
            <a:hlinkClick r:id="" action="ppaction://media"/>
            <a:extLst>
              <a:ext uri="{FF2B5EF4-FFF2-40B4-BE49-F238E27FC236}">
                <a16:creationId xmlns:a16="http://schemas.microsoft.com/office/drawing/2014/main" id="{7A99D424-6F32-476F-ADCB-7113534015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92241" y="1848505"/>
            <a:ext cx="6609347" cy="39106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142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Escala temporal y espacial de ABM</a:t>
            </a:r>
            <a:endParaRPr lang="es-CO" dirty="0"/>
          </a:p>
        </p:txBody>
      </p:sp>
      <p:pic>
        <p:nvPicPr>
          <p:cNvPr id="5" name="Imagen 4">
            <a:extLst>
              <a:ext uri="{FF2B5EF4-FFF2-40B4-BE49-F238E27FC236}">
                <a16:creationId xmlns:a16="http://schemas.microsoft.com/office/drawing/2014/main" id="{FC7D0DA2-ED54-4DB2-922E-A2FE5DCEF724}"/>
              </a:ext>
            </a:extLst>
          </p:cNvPr>
          <p:cNvPicPr>
            <a:picLocks noChangeAspect="1"/>
          </p:cNvPicPr>
          <p:nvPr/>
        </p:nvPicPr>
        <p:blipFill>
          <a:blip r:embed="rId3" cstate="screen">
            <a:clrChange>
              <a:clrFrom>
                <a:srgbClr val="F9F9F8"/>
              </a:clrFrom>
              <a:clrTo>
                <a:srgbClr val="F9F9F8">
                  <a:alpha val="0"/>
                </a:srgbClr>
              </a:clrTo>
            </a:clrChange>
            <a:extLst>
              <a:ext uri="{28A0092B-C50C-407E-A947-70E740481C1C}">
                <a14:useLocalDpi xmlns:a14="http://schemas.microsoft.com/office/drawing/2010/main"/>
              </a:ext>
            </a:extLst>
          </a:blip>
          <a:stretch>
            <a:fillRect/>
          </a:stretch>
        </p:blipFill>
        <p:spPr>
          <a:xfrm>
            <a:off x="2324737" y="1157780"/>
            <a:ext cx="7542526" cy="5335094"/>
          </a:xfrm>
          <a:prstGeom prst="rect">
            <a:avLst/>
          </a:prstGeom>
        </p:spPr>
      </p:pic>
      <p:sp>
        <p:nvSpPr>
          <p:cNvPr id="7" name="CuadroTexto 6">
            <a:extLst>
              <a:ext uri="{FF2B5EF4-FFF2-40B4-BE49-F238E27FC236}">
                <a16:creationId xmlns:a16="http://schemas.microsoft.com/office/drawing/2014/main" id="{2AF289EB-C04A-43A8-A1D6-6FE635852C46}"/>
              </a:ext>
            </a:extLst>
          </p:cNvPr>
          <p:cNvSpPr txBox="1"/>
          <p:nvPr/>
        </p:nvSpPr>
        <p:spPr>
          <a:xfrm>
            <a:off x="0" y="6550223"/>
            <a:ext cx="7718461" cy="307777"/>
          </a:xfrm>
          <a:prstGeom prst="rect">
            <a:avLst/>
          </a:prstGeom>
          <a:noFill/>
        </p:spPr>
        <p:txBody>
          <a:bodyPr wrap="square">
            <a:spAutoFit/>
          </a:bodyPr>
          <a:lstStyle>
            <a:defPPr marR="0" lvl="0" algn="l" rtl="0">
              <a:lnSpc>
                <a:spcPct val="100000"/>
              </a:lnSpc>
              <a:spcBef>
                <a:spcPts val="0"/>
              </a:spcBef>
              <a:spcAft>
                <a:spcPts val="0"/>
              </a:spcAft>
            </a:defPPr>
          </a:lstStyle>
          <a:p>
            <a:r>
              <a:rPr lang="en-US" dirty="0"/>
              <a:t>Agent-based Modeling And Geographical Information Systems - Andrew Crooks</a:t>
            </a:r>
          </a:p>
        </p:txBody>
      </p:sp>
    </p:spTree>
    <p:extLst>
      <p:ext uri="{BB962C8B-B14F-4D97-AF65-F5344CB8AC3E}">
        <p14:creationId xmlns:p14="http://schemas.microsoft.com/office/powerpoint/2010/main" val="1605599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0F7D9-25E5-4577-9738-20D96BE967E0}"/>
              </a:ext>
            </a:extLst>
          </p:cNvPr>
          <p:cNvSpPr>
            <a:spLocks noGrp="1"/>
          </p:cNvSpPr>
          <p:nvPr>
            <p:ph type="title"/>
          </p:nvPr>
        </p:nvSpPr>
        <p:spPr/>
        <p:txBody>
          <a:bodyPr/>
          <a:lstStyle/>
          <a:p>
            <a:r>
              <a:rPr lang="es-CO" dirty="0"/>
              <a:t>Modelar la Simulación basada en agentes</a:t>
            </a:r>
          </a:p>
        </p:txBody>
      </p:sp>
      <p:sp>
        <p:nvSpPr>
          <p:cNvPr id="3" name="Marcador de contenido 2">
            <a:extLst>
              <a:ext uri="{FF2B5EF4-FFF2-40B4-BE49-F238E27FC236}">
                <a16:creationId xmlns:a16="http://schemas.microsoft.com/office/drawing/2014/main" id="{4DBE0EDC-6314-4626-A027-EAC771F80514}"/>
              </a:ext>
            </a:extLst>
          </p:cNvPr>
          <p:cNvSpPr>
            <a:spLocks noGrp="1"/>
          </p:cNvSpPr>
          <p:nvPr>
            <p:ph idx="1"/>
          </p:nvPr>
        </p:nvSpPr>
        <p:spPr>
          <a:xfrm>
            <a:off x="838200" y="1825625"/>
            <a:ext cx="10820400" cy="4351338"/>
          </a:xfrm>
        </p:spPr>
        <p:txBody>
          <a:bodyPr/>
          <a:lstStyle/>
          <a:p>
            <a:pPr marL="0" indent="0" algn="just">
              <a:buNone/>
            </a:pPr>
            <a:r>
              <a:rPr lang="es-CO" sz="2500" b="1" dirty="0"/>
              <a:t>El protocolo ODD (</a:t>
            </a:r>
            <a:r>
              <a:rPr lang="es-CO" sz="2500" b="1" dirty="0" err="1"/>
              <a:t>Overview</a:t>
            </a:r>
            <a:r>
              <a:rPr lang="es-CO" sz="2500" b="1" dirty="0"/>
              <a:t>, </a:t>
            </a:r>
            <a:r>
              <a:rPr lang="es-CO" sz="2500" b="1" dirty="0" err="1"/>
              <a:t>Design</a:t>
            </a:r>
            <a:r>
              <a:rPr lang="es-CO" sz="2500" b="1" dirty="0"/>
              <a:t> </a:t>
            </a:r>
            <a:r>
              <a:rPr lang="es-CO" sz="2500" b="1" dirty="0" err="1"/>
              <a:t>concepts</a:t>
            </a:r>
            <a:r>
              <a:rPr lang="es-CO" sz="2500" b="1" dirty="0"/>
              <a:t> and </a:t>
            </a:r>
            <a:r>
              <a:rPr lang="es-CO" sz="2500" b="1" dirty="0" err="1"/>
              <a:t>Details</a:t>
            </a:r>
            <a:r>
              <a:rPr lang="es-CO" sz="2500" b="1" dirty="0"/>
              <a:t>)</a:t>
            </a:r>
          </a:p>
          <a:p>
            <a:pPr marL="0" indent="0" algn="just">
              <a:buNone/>
            </a:pPr>
            <a:r>
              <a:rPr lang="es-CO" sz="2500" dirty="0"/>
              <a:t>Surge de la necesidad de replicar y comprender los muy populares modelos de simulación de paradigma de agentes.</a:t>
            </a:r>
          </a:p>
          <a:p>
            <a:pPr marL="0" indent="0" algn="just">
              <a:buNone/>
            </a:pPr>
            <a:r>
              <a:rPr lang="es-CO" sz="2500" dirty="0"/>
              <a:t>Este concepto desarrollado en 2006, revisado en 2010 y revisado y complementado en 2020, el presente protocolo ha permitido una unidad en los modelos y generar un estándar en la realización de simulaciones basadas en agentes.</a:t>
            </a:r>
          </a:p>
          <a:p>
            <a:pPr marL="0" indent="0" algn="just">
              <a:buNone/>
            </a:pPr>
            <a:r>
              <a:rPr lang="es-CO" sz="2500" dirty="0"/>
              <a:t>El protocolo ODD es para la Simulación Basada en Agentes(o cualquier simulación desde la v3)  como el protocolo UML lo es para el desarrollo de Software.</a:t>
            </a:r>
          </a:p>
        </p:txBody>
      </p:sp>
      <p:sp>
        <p:nvSpPr>
          <p:cNvPr id="6" name="Rectángulo 5">
            <a:extLst>
              <a:ext uri="{FF2B5EF4-FFF2-40B4-BE49-F238E27FC236}">
                <a16:creationId xmlns:a16="http://schemas.microsoft.com/office/drawing/2014/main" id="{3F407AFC-6CAF-4536-8FF7-EA156C87B462}"/>
              </a:ext>
            </a:extLst>
          </p:cNvPr>
          <p:cNvSpPr/>
          <p:nvPr/>
        </p:nvSpPr>
        <p:spPr>
          <a:xfrm>
            <a:off x="0" y="6550223"/>
            <a:ext cx="12106275" cy="307777"/>
          </a:xfrm>
          <a:prstGeom prst="rect">
            <a:avLst/>
          </a:prstGeom>
          <a:noFill/>
        </p:spPr>
        <p:txBody>
          <a:bodyPr wrap="square">
            <a:spAutoFit/>
          </a:bodyPr>
          <a:lstStyle/>
          <a:p>
            <a:r>
              <a:rPr lang="en-US" dirty="0"/>
              <a:t>Polhill, J. Gary, Parker, Dawn, Brown, Daniel and Grimm, Volker (2008). </a:t>
            </a:r>
          </a:p>
        </p:txBody>
      </p:sp>
    </p:spTree>
    <p:extLst>
      <p:ext uri="{BB962C8B-B14F-4D97-AF65-F5344CB8AC3E}">
        <p14:creationId xmlns:p14="http://schemas.microsoft.com/office/powerpoint/2010/main" val="335918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0F7D9-25E5-4577-9738-20D96BE967E0}"/>
              </a:ext>
            </a:extLst>
          </p:cNvPr>
          <p:cNvSpPr>
            <a:spLocks noGrp="1"/>
          </p:cNvSpPr>
          <p:nvPr>
            <p:ph type="title"/>
          </p:nvPr>
        </p:nvSpPr>
        <p:spPr/>
        <p:txBody>
          <a:bodyPr/>
          <a:lstStyle/>
          <a:p>
            <a:r>
              <a:rPr lang="es-CO" dirty="0"/>
              <a:t>Modelo conceptual</a:t>
            </a:r>
          </a:p>
        </p:txBody>
      </p:sp>
      <p:sp>
        <p:nvSpPr>
          <p:cNvPr id="3" name="Marcador de contenido 2">
            <a:extLst>
              <a:ext uri="{FF2B5EF4-FFF2-40B4-BE49-F238E27FC236}">
                <a16:creationId xmlns:a16="http://schemas.microsoft.com/office/drawing/2014/main" id="{4DBE0EDC-6314-4626-A027-EAC771F80514}"/>
              </a:ext>
            </a:extLst>
          </p:cNvPr>
          <p:cNvSpPr>
            <a:spLocks noGrp="1"/>
          </p:cNvSpPr>
          <p:nvPr>
            <p:ph idx="1"/>
          </p:nvPr>
        </p:nvSpPr>
        <p:spPr>
          <a:xfrm>
            <a:off x="838200" y="1825625"/>
            <a:ext cx="10820400" cy="4351338"/>
          </a:xfrm>
        </p:spPr>
        <p:txBody>
          <a:bodyPr/>
          <a:lstStyle/>
          <a:p>
            <a:pPr marL="0" indent="0" algn="just">
              <a:buNone/>
            </a:pPr>
            <a:r>
              <a:rPr lang="es-CO" sz="2500" b="1" dirty="0"/>
              <a:t>El protocolo ODD (</a:t>
            </a:r>
            <a:r>
              <a:rPr lang="es-CO" sz="2500" b="1" dirty="0" err="1"/>
              <a:t>Overview</a:t>
            </a:r>
            <a:r>
              <a:rPr lang="es-CO" sz="2500" b="1" dirty="0"/>
              <a:t>, </a:t>
            </a:r>
            <a:r>
              <a:rPr lang="es-CO" sz="2500" b="1" dirty="0" err="1"/>
              <a:t>Design</a:t>
            </a:r>
            <a:r>
              <a:rPr lang="es-CO" sz="2500" b="1" dirty="0"/>
              <a:t> </a:t>
            </a:r>
            <a:r>
              <a:rPr lang="es-CO" sz="2500" b="1" dirty="0" err="1"/>
              <a:t>concepts</a:t>
            </a:r>
            <a:r>
              <a:rPr lang="es-CO" sz="2500" b="1" dirty="0"/>
              <a:t> and </a:t>
            </a:r>
            <a:r>
              <a:rPr lang="es-CO" sz="2500" b="1" dirty="0" err="1"/>
              <a:t>Details</a:t>
            </a:r>
            <a:r>
              <a:rPr lang="es-CO" sz="2500" b="1" dirty="0"/>
              <a:t>)</a:t>
            </a:r>
          </a:p>
          <a:p>
            <a:pPr algn="just"/>
            <a:r>
              <a:rPr lang="es-CO" sz="2500" dirty="0"/>
              <a:t>El protocolo ODD es un formato estándar para describir modelos de simulación basada en agentes.</a:t>
            </a:r>
          </a:p>
          <a:p>
            <a:pPr algn="just"/>
            <a:endParaRPr lang="es-CO" sz="1200" dirty="0"/>
          </a:p>
          <a:p>
            <a:pPr algn="just"/>
            <a:r>
              <a:rPr lang="es-CO" sz="2500" dirty="0"/>
              <a:t>Creado y actualizado por  </a:t>
            </a:r>
            <a:r>
              <a:rPr lang="es-CO" sz="2500" dirty="0" err="1"/>
              <a:t>Volker</a:t>
            </a:r>
            <a:r>
              <a:rPr lang="es-CO" sz="2500" dirty="0"/>
              <a:t> Grimm, Uta Berger, Donald L. </a:t>
            </a:r>
            <a:r>
              <a:rPr lang="es-CO" sz="2500" dirty="0" err="1"/>
              <a:t>DeAngelis</a:t>
            </a:r>
            <a:r>
              <a:rPr lang="es-CO" sz="2500" dirty="0"/>
              <a:t>, J. Gary </a:t>
            </a:r>
            <a:r>
              <a:rPr lang="es-CO" sz="2500" dirty="0" err="1"/>
              <a:t>Polhill</a:t>
            </a:r>
            <a:r>
              <a:rPr lang="es-CO" sz="2500" dirty="0"/>
              <a:t>, </a:t>
            </a:r>
            <a:r>
              <a:rPr lang="es-CO" sz="2500" dirty="0" err="1"/>
              <a:t>Jarl</a:t>
            </a:r>
            <a:r>
              <a:rPr lang="es-CO" sz="2500" dirty="0"/>
              <a:t> </a:t>
            </a:r>
            <a:r>
              <a:rPr lang="es-CO" sz="2500" dirty="0" err="1"/>
              <a:t>Giske</a:t>
            </a:r>
            <a:r>
              <a:rPr lang="es-CO" sz="2500" dirty="0"/>
              <a:t>, Steven F. </a:t>
            </a:r>
            <a:r>
              <a:rPr lang="es-CO" sz="2500" dirty="0" err="1"/>
              <a:t>Railsback</a:t>
            </a:r>
            <a:r>
              <a:rPr lang="es-CO" sz="2500" dirty="0"/>
              <a:t> y muchos mas.</a:t>
            </a:r>
          </a:p>
          <a:p>
            <a:pPr algn="just"/>
            <a:endParaRPr lang="es-CO" sz="1200" dirty="0"/>
          </a:p>
          <a:p>
            <a:pPr algn="just"/>
            <a:r>
              <a:rPr lang="es-CO" sz="2500" dirty="0"/>
              <a:t>Fue concebido debido a la falta de estándares para la documentación y comunicación de los modelos basados en agentes, además de </a:t>
            </a:r>
            <a:r>
              <a:rPr lang="es-CO" sz="2500" dirty="0" err="1"/>
              <a:t>casnula</a:t>
            </a:r>
            <a:r>
              <a:rPr lang="es-CO" sz="2500" dirty="0"/>
              <a:t> facilidad para replicar los modelos debido a que los programas no están disponibles o se vuelven obsoletos después de un tiempo.</a:t>
            </a:r>
          </a:p>
          <a:p>
            <a:pPr algn="just"/>
            <a:endParaRPr lang="es-CO" sz="2500" dirty="0"/>
          </a:p>
        </p:txBody>
      </p:sp>
      <p:sp>
        <p:nvSpPr>
          <p:cNvPr id="4" name="Rectángulo 3">
            <a:extLst>
              <a:ext uri="{FF2B5EF4-FFF2-40B4-BE49-F238E27FC236}">
                <a16:creationId xmlns:a16="http://schemas.microsoft.com/office/drawing/2014/main" id="{E6B9EC86-9A39-4BC7-8FA2-ACA40DAE2144}"/>
              </a:ext>
            </a:extLst>
          </p:cNvPr>
          <p:cNvSpPr/>
          <p:nvPr/>
        </p:nvSpPr>
        <p:spPr>
          <a:xfrm>
            <a:off x="0" y="6550223"/>
            <a:ext cx="12106275" cy="307777"/>
          </a:xfrm>
          <a:prstGeom prst="rect">
            <a:avLst/>
          </a:prstGeom>
          <a:noFill/>
        </p:spPr>
        <p:txBody>
          <a:bodyPr wrap="square">
            <a:spAutoFit/>
          </a:bodyPr>
          <a:lstStyle/>
          <a:p>
            <a:r>
              <a:rPr lang="en-US" dirty="0"/>
              <a:t>Polhill, J. Gary, Parker, Dawn, Brown, Daniel and Grimm, Volker (2008). </a:t>
            </a:r>
          </a:p>
        </p:txBody>
      </p:sp>
    </p:spTree>
    <p:extLst>
      <p:ext uri="{BB962C8B-B14F-4D97-AF65-F5344CB8AC3E}">
        <p14:creationId xmlns:p14="http://schemas.microsoft.com/office/powerpoint/2010/main" val="31329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179C1653-5ACA-4613-917C-BF4A5829F9F3}"/>
              </a:ext>
            </a:extLst>
          </p:cNvPr>
          <p:cNvGraphicFramePr/>
          <p:nvPr/>
        </p:nvGraphicFramePr>
        <p:xfrm>
          <a:off x="0" y="1"/>
          <a:ext cx="12192000" cy="613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a:extLst>
              <a:ext uri="{FF2B5EF4-FFF2-40B4-BE49-F238E27FC236}">
                <a16:creationId xmlns:a16="http://schemas.microsoft.com/office/drawing/2014/main" id="{1200F7D9-25E5-4577-9738-20D96BE967E0}"/>
              </a:ext>
            </a:extLst>
          </p:cNvPr>
          <p:cNvSpPr>
            <a:spLocks noGrp="1"/>
          </p:cNvSpPr>
          <p:nvPr>
            <p:ph type="title"/>
          </p:nvPr>
        </p:nvSpPr>
        <p:spPr>
          <a:xfrm>
            <a:off x="0" y="1"/>
            <a:ext cx="5610225" cy="1371600"/>
          </a:xfrm>
        </p:spPr>
        <p:txBody>
          <a:bodyPr/>
          <a:lstStyle/>
          <a:p>
            <a:r>
              <a:rPr lang="es-CO" dirty="0"/>
              <a:t>Modelo conceptual Protocolo ODD</a:t>
            </a:r>
          </a:p>
        </p:txBody>
      </p:sp>
    </p:spTree>
    <p:extLst>
      <p:ext uri="{BB962C8B-B14F-4D97-AF65-F5344CB8AC3E}">
        <p14:creationId xmlns:p14="http://schemas.microsoft.com/office/powerpoint/2010/main" val="72899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1BA3A764-9BCD-4B08-A51F-FB97F25D0E5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EBD410C5-FAE1-4BE8-BA8B-CC12D054EDC5}"/>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CF5EC9C1-5788-4A3E-864D-EEC6AD481D6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8CADFA0-1298-474E-9BDE-B04BC58B0D0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4AECEE60-293B-473C-8152-733AC7735C1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365604BD-AD64-43A7-ACBD-D22A2B7F794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A456A038-E79D-409B-9400-50A658E4C3A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55ECC9BC-1222-400F-8CD6-A4D511A6493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38144" y="365126"/>
            <a:ext cx="8096206" cy="1325563"/>
          </a:xfrm>
        </p:spPr>
        <p:txBody>
          <a:bodyPr/>
          <a:lstStyle/>
          <a:p>
            <a:r>
              <a:rPr lang="es-MX" dirty="0"/>
              <a:t>Software de Uso Especifico</a:t>
            </a:r>
            <a:br>
              <a:rPr lang="es-MX" dirty="0"/>
            </a:br>
            <a:r>
              <a:rPr lang="es-MX" dirty="0"/>
              <a:t>Simulación basada en agentes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4"/>
            <a:ext cx="10515600" cy="5032375"/>
          </a:xfrm>
        </p:spPr>
        <p:txBody>
          <a:bodyPr/>
          <a:lstStyle/>
          <a:p>
            <a:pPr marL="50800" indent="0" algn="just">
              <a:buSzPct val="100000"/>
              <a:buNone/>
            </a:pPr>
            <a:r>
              <a:rPr lang="es-CO" sz="2000" dirty="0"/>
              <a:t>Existen varios, incluso muchos programas de uso especifico para el desarrollo y elaboraciones de simulaciones basadas en agentes, el autor </a:t>
            </a:r>
            <a:r>
              <a:rPr lang="es-CO" sz="2000" dirty="0" err="1"/>
              <a:t>Sameera</a:t>
            </a:r>
            <a:r>
              <a:rPr lang="es-CO" sz="2000" dirty="0"/>
              <a:t> </a:t>
            </a:r>
            <a:r>
              <a:rPr lang="es-CO" sz="2000" dirty="0" err="1"/>
              <a:t>Abar</a:t>
            </a:r>
            <a:r>
              <a:rPr lang="es-CO" sz="2000" dirty="0"/>
              <a:t> y su equipo de trabajo en el año 2017, realiza un documento en el cual detalla cada Software disponibles para desarrollo de ABS llamado: </a:t>
            </a:r>
            <a:r>
              <a:rPr lang="en-US" sz="2000" dirty="0"/>
              <a:t>Agent Based Modelling and Simulation tools: A review of the state-of-the-art software.</a:t>
            </a:r>
          </a:p>
          <a:p>
            <a:pPr marL="50800" indent="0" algn="just">
              <a:buSzPct val="100000"/>
              <a:buNone/>
            </a:pPr>
            <a:r>
              <a:rPr lang="es-CO" sz="2000" dirty="0"/>
              <a:t>Los Software de uso especifico mas utilizados en ABM son (SCOPUS 2022):</a:t>
            </a:r>
          </a:p>
          <a:p>
            <a:pPr algn="just">
              <a:buSzPct val="100000"/>
            </a:pPr>
            <a:r>
              <a:rPr lang="es-CO" sz="2000" dirty="0"/>
              <a:t>NetLogo (6638)</a:t>
            </a:r>
          </a:p>
          <a:p>
            <a:pPr algn="just">
              <a:buSzPct val="100000"/>
            </a:pPr>
            <a:r>
              <a:rPr lang="es-CO" sz="2000" dirty="0" err="1"/>
              <a:t>CloudSim</a:t>
            </a:r>
            <a:r>
              <a:rPr lang="es-CO" sz="2000" dirty="0"/>
              <a:t> (5990)</a:t>
            </a:r>
          </a:p>
          <a:p>
            <a:pPr algn="just">
              <a:buSzPct val="100000"/>
            </a:pPr>
            <a:r>
              <a:rPr lang="es-CO" sz="2000" dirty="0" err="1"/>
              <a:t>AnyLogic</a:t>
            </a:r>
            <a:r>
              <a:rPr lang="es-CO" sz="2000" dirty="0"/>
              <a:t> (2242)</a:t>
            </a:r>
          </a:p>
        </p:txBody>
      </p:sp>
      <p:sp>
        <p:nvSpPr>
          <p:cNvPr id="4" name="Cerrar llave 3">
            <a:extLst>
              <a:ext uri="{FF2B5EF4-FFF2-40B4-BE49-F238E27FC236}">
                <a16:creationId xmlns:a16="http://schemas.microsoft.com/office/drawing/2014/main" id="{163AC7B0-B91F-41CD-AB59-D616DB87D77C}"/>
              </a:ext>
            </a:extLst>
          </p:cNvPr>
          <p:cNvSpPr/>
          <p:nvPr/>
        </p:nvSpPr>
        <p:spPr>
          <a:xfrm>
            <a:off x="1410512" y="3888481"/>
            <a:ext cx="4893012" cy="1237996"/>
          </a:xfrm>
          <a:prstGeom prst="rightBrace">
            <a:avLst>
              <a:gd name="adj1" fmla="val 5107"/>
              <a:gd name="adj2" fmla="val 546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6" name="CuadroTexto 5">
            <a:extLst>
              <a:ext uri="{FF2B5EF4-FFF2-40B4-BE49-F238E27FC236}">
                <a16:creationId xmlns:a16="http://schemas.microsoft.com/office/drawing/2014/main" id="{024CC1F4-FABB-49B7-8B6A-3CD1ACF981BB}"/>
              </a:ext>
            </a:extLst>
          </p:cNvPr>
          <p:cNvSpPr txBox="1"/>
          <p:nvPr/>
        </p:nvSpPr>
        <p:spPr>
          <a:xfrm>
            <a:off x="6456620" y="4341811"/>
            <a:ext cx="1127406" cy="400110"/>
          </a:xfrm>
          <a:prstGeom prst="rect">
            <a:avLst/>
          </a:prstGeom>
          <a:noFill/>
        </p:spPr>
        <p:txBody>
          <a:bodyPr wrap="square">
            <a:spAutoFit/>
          </a:bodyPr>
          <a:lstStyle/>
          <a:p>
            <a:r>
              <a:rPr lang="es-CO" sz="2000" dirty="0">
                <a:solidFill>
                  <a:schemeClr val="dk1"/>
                </a:solidFill>
                <a:latin typeface="Trebuchet MS"/>
                <a:sym typeface="Trebuchet MS"/>
              </a:rPr>
              <a:t>14.870</a:t>
            </a:r>
          </a:p>
        </p:txBody>
      </p:sp>
      <p:pic>
        <p:nvPicPr>
          <p:cNvPr id="7" name="Imagen 6">
            <a:extLst>
              <a:ext uri="{FF2B5EF4-FFF2-40B4-BE49-F238E27FC236}">
                <a16:creationId xmlns:a16="http://schemas.microsoft.com/office/drawing/2014/main" id="{B4D413F8-F468-4A0E-A1A6-A81A87C71540}"/>
              </a:ext>
            </a:extLst>
          </p:cNvPr>
          <p:cNvPicPr>
            <a:picLocks noChangeAspect="1"/>
          </p:cNvPicPr>
          <p:nvPr/>
        </p:nvPicPr>
        <p:blipFill>
          <a:blip r:embed="rId3"/>
          <a:stretch>
            <a:fillRect/>
          </a:stretch>
        </p:blipFill>
        <p:spPr>
          <a:xfrm>
            <a:off x="8217860" y="57613"/>
            <a:ext cx="3916946" cy="1757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86BFFE62-AA0F-4206-AB01-C73FE6DFA9A7}"/>
              </a:ext>
            </a:extLst>
          </p:cNvPr>
          <p:cNvSpPr txBox="1"/>
          <p:nvPr/>
        </p:nvSpPr>
        <p:spPr>
          <a:xfrm>
            <a:off x="220643" y="5691862"/>
            <a:ext cx="11284591" cy="461665"/>
          </a:xfrm>
          <a:prstGeom prst="rect">
            <a:avLst/>
          </a:prstGeom>
          <a:noFill/>
        </p:spPr>
        <p:txBody>
          <a:bodyPr wrap="square">
            <a:spAutoFit/>
          </a:bodyPr>
          <a:lstStyle/>
          <a:p>
            <a:r>
              <a:rPr lang="es-CO" sz="2400" dirty="0">
                <a:hlinkClick r:id="rId4"/>
              </a:rPr>
              <a:t>https://www.sciencedirect.com/science/article/abs/pii/S1574013716301198</a:t>
            </a:r>
            <a:endParaRPr lang="es-CO" sz="2400" dirty="0"/>
          </a:p>
        </p:txBody>
      </p:sp>
    </p:spTree>
    <p:extLst>
      <p:ext uri="{BB962C8B-B14F-4D97-AF65-F5344CB8AC3E}">
        <p14:creationId xmlns:p14="http://schemas.microsoft.com/office/powerpoint/2010/main" val="615550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187821" y="1825625"/>
            <a:ext cx="3545979" cy="4822826"/>
          </a:xfrm>
        </p:spPr>
        <p:txBody>
          <a:bodyPr/>
          <a:lstStyle/>
          <a:p>
            <a:pPr marL="50800" indent="0" algn="just">
              <a:buSzPct val="100000"/>
              <a:buNone/>
            </a:pPr>
            <a:r>
              <a:rPr lang="es-CO" sz="2000" dirty="0"/>
              <a:t>NetLogo fue diseñado por Uri </a:t>
            </a:r>
            <a:r>
              <a:rPr lang="es-CO" sz="2000" dirty="0" err="1"/>
              <a:t>Wilensky</a:t>
            </a:r>
            <a:r>
              <a:rPr lang="es-CO" sz="2000" dirty="0"/>
              <a:t>, con base en el lenguaje de programación Logo.
Enseña conceptos de programación utilizando agentes en forma de </a:t>
            </a:r>
            <a:r>
              <a:rPr lang="es-CO" sz="2000" b="1" dirty="0"/>
              <a:t>tortugas, parches, enlaces y el observador</a:t>
            </a:r>
            <a:r>
              <a:rPr lang="es-CO" sz="2000" dirty="0"/>
              <a:t>. NetLogo fue diseñado para múltiples audiencias en mente sin una necesidad alta de programación para los fenómenos relacionados con el modelo.
</a:t>
            </a:r>
          </a:p>
        </p:txBody>
      </p:sp>
      <p:graphicFrame>
        <p:nvGraphicFramePr>
          <p:cNvPr id="4" name="Tabla 3">
            <a:extLst>
              <a:ext uri="{FF2B5EF4-FFF2-40B4-BE49-F238E27FC236}">
                <a16:creationId xmlns:a16="http://schemas.microsoft.com/office/drawing/2014/main" id="{425AA246-C855-45FD-8AB4-00847D35E129}"/>
              </a:ext>
            </a:extLst>
          </p:cNvPr>
          <p:cNvGraphicFramePr>
            <a:graphicFrameLocks noGrp="1"/>
          </p:cNvGraphicFramePr>
          <p:nvPr/>
        </p:nvGraphicFramePr>
        <p:xfrm>
          <a:off x="5407521" y="1928129"/>
          <a:ext cx="6384429" cy="4720328"/>
        </p:xfrm>
        <a:graphic>
          <a:graphicData uri="http://schemas.openxmlformats.org/drawingml/2006/table">
            <a:tbl>
              <a:tblPr>
                <a:tableStyleId>{793D81CF-94F2-401A-BA57-92F5A7B2D0C5}</a:tableStyleId>
              </a:tblPr>
              <a:tblGrid>
                <a:gridCol w="2291573">
                  <a:extLst>
                    <a:ext uri="{9D8B030D-6E8A-4147-A177-3AD203B41FA5}">
                      <a16:colId xmlns:a16="http://schemas.microsoft.com/office/drawing/2014/main" val="3284445537"/>
                    </a:ext>
                  </a:extLst>
                </a:gridCol>
                <a:gridCol w="4092856">
                  <a:extLst>
                    <a:ext uri="{9D8B030D-6E8A-4147-A177-3AD203B41FA5}">
                      <a16:colId xmlns:a16="http://schemas.microsoft.com/office/drawing/2014/main" val="3664448787"/>
                    </a:ext>
                  </a:extLst>
                </a:gridCol>
              </a:tblGrid>
              <a:tr h="256466">
                <a:tc gridSpan="2">
                  <a:txBody>
                    <a:bodyPr/>
                    <a:lstStyle/>
                    <a:p>
                      <a:pPr algn="ctr" fontAlgn="t"/>
                      <a:endParaRPr lang="es-CO" sz="1100" dirty="0">
                        <a:effectLst/>
                      </a:endParaRPr>
                    </a:p>
                  </a:txBody>
                  <a:tcPr marL="70946" marR="70946" marT="35473" marB="35473"/>
                </a:tc>
                <a:tc hMerge="1">
                  <a:txBody>
                    <a:bodyPr/>
                    <a:lstStyle/>
                    <a:p>
                      <a:endParaRPr lang="es-CO"/>
                    </a:p>
                  </a:txBody>
                  <a:tcPr/>
                </a:tc>
                <a:extLst>
                  <a:ext uri="{0D108BD9-81ED-4DB2-BD59-A6C34878D82A}">
                    <a16:rowId xmlns:a16="http://schemas.microsoft.com/office/drawing/2014/main" val="3686316278"/>
                  </a:ext>
                </a:extLst>
              </a:tr>
              <a:tr h="256466">
                <a:tc gridSpan="2">
                  <a:txBody>
                    <a:bodyPr/>
                    <a:lstStyle/>
                    <a:p>
                      <a:pPr algn="ctr" fontAlgn="t"/>
                      <a:r>
                        <a:rPr lang="es-CO" sz="1100" dirty="0">
                          <a:effectLst/>
                        </a:rPr>
                        <a:t>NetLogo </a:t>
                      </a:r>
                      <a:r>
                        <a:rPr lang="es-CO" sz="1100" u="none" strike="noStrike" dirty="0" err="1">
                          <a:solidFill>
                            <a:srgbClr val="0B0080"/>
                          </a:solidFill>
                          <a:effectLst/>
                          <a:hlinkClick r:id="rId3" tooltip="Graphical user interface"/>
                        </a:rPr>
                        <a:t>graphical</a:t>
                      </a:r>
                      <a:r>
                        <a:rPr lang="es-CO" sz="1100" u="none" strike="noStrike" dirty="0">
                          <a:solidFill>
                            <a:srgbClr val="0B0080"/>
                          </a:solidFill>
                          <a:effectLst/>
                          <a:hlinkClick r:id="rId3" tooltip="Graphical user interface"/>
                        </a:rPr>
                        <a:t> </a:t>
                      </a:r>
                      <a:r>
                        <a:rPr lang="es-CO" sz="1100" u="none" strike="noStrike" dirty="0" err="1">
                          <a:solidFill>
                            <a:srgbClr val="0B0080"/>
                          </a:solidFill>
                          <a:effectLst/>
                          <a:hlinkClick r:id="rId3" tooltip="Graphical user interface"/>
                        </a:rPr>
                        <a:t>user</a:t>
                      </a:r>
                      <a:r>
                        <a:rPr lang="es-CO" sz="1100" u="none" strike="noStrike" dirty="0">
                          <a:solidFill>
                            <a:srgbClr val="0B0080"/>
                          </a:solidFill>
                          <a:effectLst/>
                          <a:hlinkClick r:id="rId3" tooltip="Graphical user interface"/>
                        </a:rPr>
                        <a:t> interface</a:t>
                      </a:r>
                      <a:endParaRPr lang="es-CO" sz="1100" dirty="0">
                        <a:effectLst/>
                      </a:endParaRPr>
                    </a:p>
                  </a:txBody>
                  <a:tcPr marL="70946" marR="70946" marT="35473" marB="35473"/>
                </a:tc>
                <a:tc hMerge="1">
                  <a:txBody>
                    <a:bodyPr/>
                    <a:lstStyle/>
                    <a:p>
                      <a:endParaRPr lang="es-CO"/>
                    </a:p>
                  </a:txBody>
                  <a:tcPr/>
                </a:tc>
                <a:extLst>
                  <a:ext uri="{0D108BD9-81ED-4DB2-BD59-A6C34878D82A}">
                    <a16:rowId xmlns:a16="http://schemas.microsoft.com/office/drawing/2014/main" val="3018549887"/>
                  </a:ext>
                </a:extLst>
              </a:tr>
              <a:tr h="436669">
                <a:tc>
                  <a:txBody>
                    <a:bodyPr/>
                    <a:lstStyle/>
                    <a:p>
                      <a:pPr algn="l" fontAlgn="t"/>
                      <a:r>
                        <a:rPr lang="es-CO" sz="1100" u="none" strike="noStrike">
                          <a:solidFill>
                            <a:srgbClr val="0B0080"/>
                          </a:solidFill>
                          <a:effectLst/>
                          <a:hlinkClick r:id="rId4" tooltip="Programming paradigm"/>
                        </a:rPr>
                        <a:t>Paradigms</a:t>
                      </a:r>
                      <a:endParaRPr lang="es-CO" sz="1100">
                        <a:effectLst/>
                      </a:endParaRPr>
                    </a:p>
                  </a:txBody>
                  <a:tcPr marL="70946" marR="70946" marT="35473" marB="35473"/>
                </a:tc>
                <a:tc>
                  <a:txBody>
                    <a:bodyPr/>
                    <a:lstStyle/>
                    <a:p>
                      <a:pPr algn="l" fontAlgn="t"/>
                      <a:r>
                        <a:rPr lang="en-US" sz="1100" u="none" strike="noStrike">
                          <a:solidFill>
                            <a:srgbClr val="0B0080"/>
                          </a:solidFill>
                          <a:effectLst/>
                          <a:hlinkClick r:id="rId5" tooltip="Multi-paradigm programming language"/>
                        </a:rPr>
                        <a:t>multi-paradigm</a:t>
                      </a:r>
                      <a:r>
                        <a:rPr lang="en-US" sz="1100">
                          <a:effectLst/>
                        </a:rPr>
                        <a:t>: </a:t>
                      </a:r>
                      <a:r>
                        <a:rPr lang="en-US" sz="1100" u="none" strike="noStrike">
                          <a:solidFill>
                            <a:srgbClr val="0B0080"/>
                          </a:solidFill>
                          <a:effectLst/>
                          <a:hlinkClick r:id="rId6" tooltip="List of educational programming languages"/>
                        </a:rPr>
                        <a:t>educational</a:t>
                      </a:r>
                      <a:r>
                        <a:rPr lang="en-US" sz="1100">
                          <a:effectLst/>
                        </a:rPr>
                        <a:t>, </a:t>
                      </a:r>
                      <a:r>
                        <a:rPr lang="en-US" sz="1100" u="none" strike="noStrike">
                          <a:solidFill>
                            <a:srgbClr val="0B0080"/>
                          </a:solidFill>
                          <a:effectLst/>
                          <a:hlinkClick r:id="rId7" tooltip="Procedural programming"/>
                        </a:rPr>
                        <a:t>procedural</a:t>
                      </a:r>
                      <a:r>
                        <a:rPr lang="en-US" sz="1100">
                          <a:effectLst/>
                        </a:rPr>
                        <a:t>, </a:t>
                      </a:r>
                      <a:r>
                        <a:rPr lang="en-US" sz="1100" u="none" strike="noStrike">
                          <a:solidFill>
                            <a:srgbClr val="0B0080"/>
                          </a:solidFill>
                          <a:effectLst/>
                          <a:hlinkClick r:id="rId8" tooltip="Computer simulation"/>
                        </a:rPr>
                        <a:t>agent-based</a:t>
                      </a:r>
                      <a:r>
                        <a:rPr lang="en-US" sz="1100">
                          <a:effectLst/>
                        </a:rPr>
                        <a:t>, </a:t>
                      </a:r>
                      <a:r>
                        <a:rPr lang="en-US" sz="1100" u="none" strike="noStrike">
                          <a:solidFill>
                            <a:srgbClr val="0B0080"/>
                          </a:solidFill>
                          <a:effectLst/>
                          <a:hlinkClick r:id="rId9" tooltip="Simulation language"/>
                        </a:rPr>
                        <a:t>simulation</a:t>
                      </a:r>
                      <a:endParaRPr lang="es-CO" sz="1100">
                        <a:effectLst/>
                      </a:endParaRPr>
                    </a:p>
                  </a:txBody>
                  <a:tcPr marL="70946" marR="70946" marT="35473" marB="35473"/>
                </a:tc>
                <a:extLst>
                  <a:ext uri="{0D108BD9-81ED-4DB2-BD59-A6C34878D82A}">
                    <a16:rowId xmlns:a16="http://schemas.microsoft.com/office/drawing/2014/main" val="173861673"/>
                  </a:ext>
                </a:extLst>
              </a:tr>
              <a:tr h="256466">
                <a:tc>
                  <a:txBody>
                    <a:bodyPr/>
                    <a:lstStyle/>
                    <a:p>
                      <a:pPr algn="l" fontAlgn="t"/>
                      <a:r>
                        <a:rPr lang="es-CO" sz="1100">
                          <a:effectLst/>
                        </a:rPr>
                        <a:t>Family</a:t>
                      </a:r>
                    </a:p>
                  </a:txBody>
                  <a:tcPr marL="70946" marR="70946" marT="35473" marB="35473"/>
                </a:tc>
                <a:tc>
                  <a:txBody>
                    <a:bodyPr/>
                    <a:lstStyle/>
                    <a:p>
                      <a:pPr algn="l" fontAlgn="t"/>
                      <a:r>
                        <a:rPr lang="es-CO" sz="1100" u="none" strike="noStrike">
                          <a:solidFill>
                            <a:srgbClr val="0B0080"/>
                          </a:solidFill>
                          <a:effectLst/>
                          <a:hlinkClick r:id="rId10" tooltip="Lisp (programming language)"/>
                        </a:rPr>
                        <a:t>Lisp</a:t>
                      </a:r>
                      <a:endParaRPr lang="es-CO" sz="1100">
                        <a:effectLst/>
                      </a:endParaRPr>
                    </a:p>
                  </a:txBody>
                  <a:tcPr marL="70946" marR="70946" marT="35473" marB="35473"/>
                </a:tc>
                <a:extLst>
                  <a:ext uri="{0D108BD9-81ED-4DB2-BD59-A6C34878D82A}">
                    <a16:rowId xmlns:a16="http://schemas.microsoft.com/office/drawing/2014/main" val="1800887406"/>
                  </a:ext>
                </a:extLst>
              </a:tr>
              <a:tr h="256466">
                <a:tc>
                  <a:txBody>
                    <a:bodyPr/>
                    <a:lstStyle/>
                    <a:p>
                      <a:pPr algn="l" fontAlgn="t"/>
                      <a:r>
                        <a:rPr lang="es-CO" sz="1100" u="none" strike="noStrike">
                          <a:solidFill>
                            <a:srgbClr val="0B0080"/>
                          </a:solidFill>
                          <a:effectLst/>
                          <a:hlinkClick r:id="rId11" tooltip="Software design"/>
                        </a:rPr>
                        <a:t>Designed by</a:t>
                      </a:r>
                      <a:endParaRPr lang="es-CO" sz="1100">
                        <a:effectLst/>
                      </a:endParaRPr>
                    </a:p>
                  </a:txBody>
                  <a:tcPr marL="70946" marR="70946" marT="35473" marB="35473"/>
                </a:tc>
                <a:tc>
                  <a:txBody>
                    <a:bodyPr/>
                    <a:lstStyle/>
                    <a:p>
                      <a:pPr algn="l" fontAlgn="t"/>
                      <a:r>
                        <a:rPr lang="es-CO" sz="1100">
                          <a:effectLst/>
                        </a:rPr>
                        <a:t>Uri Wilensky</a:t>
                      </a:r>
                    </a:p>
                  </a:txBody>
                  <a:tcPr marL="70946" marR="70946" marT="35473" marB="35473"/>
                </a:tc>
                <a:extLst>
                  <a:ext uri="{0D108BD9-81ED-4DB2-BD59-A6C34878D82A}">
                    <a16:rowId xmlns:a16="http://schemas.microsoft.com/office/drawing/2014/main" val="3343940477"/>
                  </a:ext>
                </a:extLst>
              </a:tr>
              <a:tr h="436669">
                <a:tc>
                  <a:txBody>
                    <a:bodyPr/>
                    <a:lstStyle/>
                    <a:p>
                      <a:pPr algn="l" fontAlgn="t"/>
                      <a:r>
                        <a:rPr lang="es-CO" sz="1100" u="none" strike="noStrike">
                          <a:solidFill>
                            <a:srgbClr val="0B0080"/>
                          </a:solidFill>
                          <a:effectLst/>
                          <a:hlinkClick r:id="rId12" tooltip="Software developer"/>
                        </a:rPr>
                        <a:t>Developer</a:t>
                      </a:r>
                      <a:endParaRPr lang="es-CO" sz="1100">
                        <a:effectLst/>
                      </a:endParaRPr>
                    </a:p>
                  </a:txBody>
                  <a:tcPr marL="70946" marR="70946" marT="35473" marB="35473"/>
                </a:tc>
                <a:tc>
                  <a:txBody>
                    <a:bodyPr/>
                    <a:lstStyle/>
                    <a:p>
                      <a:pPr algn="l" fontAlgn="t"/>
                      <a:r>
                        <a:rPr lang="en-US" sz="1100" u="none" strike="noStrike">
                          <a:solidFill>
                            <a:srgbClr val="0B0080"/>
                          </a:solidFill>
                          <a:effectLst/>
                          <a:hlinkClick r:id="rId13" tooltip="Northwestern University"/>
                        </a:rPr>
                        <a:t>Northwestern University</a:t>
                      </a:r>
                      <a:r>
                        <a:rPr lang="en-US" sz="1100">
                          <a:effectLst/>
                        </a:rPr>
                        <a:t> Center for Connected Learning and Computer-Based Modeling</a:t>
                      </a:r>
                      <a:endParaRPr lang="es-CO" sz="1100">
                        <a:effectLst/>
                      </a:endParaRPr>
                    </a:p>
                  </a:txBody>
                  <a:tcPr marL="70946" marR="70946" marT="35473" marB="35473"/>
                </a:tc>
                <a:extLst>
                  <a:ext uri="{0D108BD9-81ED-4DB2-BD59-A6C34878D82A}">
                    <a16:rowId xmlns:a16="http://schemas.microsoft.com/office/drawing/2014/main" val="2776776990"/>
                  </a:ext>
                </a:extLst>
              </a:tr>
              <a:tr h="256466">
                <a:tc>
                  <a:txBody>
                    <a:bodyPr/>
                    <a:lstStyle/>
                    <a:p>
                      <a:pPr algn="l" fontAlgn="t"/>
                      <a:r>
                        <a:rPr lang="es-CO" sz="1100">
                          <a:effectLst/>
                        </a:rPr>
                        <a:t>First appeared</a:t>
                      </a:r>
                    </a:p>
                  </a:txBody>
                  <a:tcPr marL="70946" marR="70946" marT="35473" marB="35473"/>
                </a:tc>
                <a:tc>
                  <a:txBody>
                    <a:bodyPr/>
                    <a:lstStyle/>
                    <a:p>
                      <a:pPr algn="l" fontAlgn="t"/>
                      <a:r>
                        <a:rPr lang="es-CO" sz="1100" dirty="0">
                          <a:effectLst/>
                        </a:rPr>
                        <a:t>1999; 21 </a:t>
                      </a:r>
                      <a:r>
                        <a:rPr lang="es-CO" sz="1100" dirty="0" err="1">
                          <a:effectLst/>
                        </a:rPr>
                        <a:t>years</a:t>
                      </a:r>
                      <a:r>
                        <a:rPr lang="es-CO" sz="1100" dirty="0">
                          <a:effectLst/>
                        </a:rPr>
                        <a:t> </a:t>
                      </a:r>
                      <a:r>
                        <a:rPr lang="es-CO" sz="1100" dirty="0" err="1">
                          <a:effectLst/>
                        </a:rPr>
                        <a:t>ago</a:t>
                      </a:r>
                      <a:endParaRPr lang="es-CO" sz="1100" dirty="0">
                        <a:effectLst/>
                      </a:endParaRPr>
                    </a:p>
                  </a:txBody>
                  <a:tcPr marL="70946" marR="70946" marT="35473" marB="35473"/>
                </a:tc>
                <a:extLst>
                  <a:ext uri="{0D108BD9-81ED-4DB2-BD59-A6C34878D82A}">
                    <a16:rowId xmlns:a16="http://schemas.microsoft.com/office/drawing/2014/main" val="4001027325"/>
                  </a:ext>
                </a:extLst>
              </a:tr>
              <a:tr h="256466">
                <a:tc gridSpan="2">
                  <a:txBody>
                    <a:bodyPr/>
                    <a:lstStyle/>
                    <a:p>
                      <a:pPr algn="ctr" fontAlgn="t"/>
                      <a:endParaRPr lang="es-CO" sz="1100">
                        <a:effectLst/>
                      </a:endParaRPr>
                    </a:p>
                  </a:txBody>
                  <a:tcPr marL="70946" marR="70946" marT="35473" marB="35473"/>
                </a:tc>
                <a:tc hMerge="1">
                  <a:txBody>
                    <a:bodyPr/>
                    <a:lstStyle/>
                    <a:p>
                      <a:endParaRPr lang="es-CO"/>
                    </a:p>
                  </a:txBody>
                  <a:tcPr/>
                </a:tc>
                <a:extLst>
                  <a:ext uri="{0D108BD9-81ED-4DB2-BD59-A6C34878D82A}">
                    <a16:rowId xmlns:a16="http://schemas.microsoft.com/office/drawing/2014/main" val="280048400"/>
                  </a:ext>
                </a:extLst>
              </a:tr>
              <a:tr h="256466">
                <a:tc>
                  <a:txBody>
                    <a:bodyPr/>
                    <a:lstStyle/>
                    <a:p>
                      <a:pPr algn="l" fontAlgn="t"/>
                      <a:r>
                        <a:rPr lang="es-CO" sz="1100" u="none" strike="noStrike">
                          <a:solidFill>
                            <a:srgbClr val="0B0080"/>
                          </a:solidFill>
                          <a:effectLst/>
                          <a:hlinkClick r:id="rId14" tooltip="Software release life cycle"/>
                        </a:rPr>
                        <a:t>Stable release</a:t>
                      </a:r>
                      <a:endParaRPr lang="es-CO" sz="1100">
                        <a:effectLst/>
                      </a:endParaRPr>
                    </a:p>
                  </a:txBody>
                  <a:tcPr marL="70946" marR="70946" marT="35473" marB="35473"/>
                </a:tc>
                <a:tc>
                  <a:txBody>
                    <a:bodyPr/>
                    <a:lstStyle/>
                    <a:p>
                      <a:pPr algn="l" fontAlgn="t"/>
                      <a:r>
                        <a:rPr lang="en-US" sz="1100">
                          <a:effectLst/>
                        </a:rPr>
                        <a:t>6.1.1 / September 26, 2019; 12 months ago</a:t>
                      </a:r>
                      <a:endParaRPr lang="es-CO" sz="1100">
                        <a:effectLst/>
                      </a:endParaRPr>
                    </a:p>
                  </a:txBody>
                  <a:tcPr marL="70946" marR="70946" marT="35473" marB="35473"/>
                </a:tc>
                <a:extLst>
                  <a:ext uri="{0D108BD9-81ED-4DB2-BD59-A6C34878D82A}">
                    <a16:rowId xmlns:a16="http://schemas.microsoft.com/office/drawing/2014/main" val="3059915491"/>
                  </a:ext>
                </a:extLst>
              </a:tr>
              <a:tr h="256466">
                <a:tc>
                  <a:txBody>
                    <a:bodyPr/>
                    <a:lstStyle/>
                    <a:p>
                      <a:pPr algn="l" fontAlgn="t"/>
                      <a:r>
                        <a:rPr lang="es-CO" sz="1100" u="none" strike="noStrike">
                          <a:solidFill>
                            <a:srgbClr val="0B0080"/>
                          </a:solidFill>
                          <a:effectLst/>
                          <a:hlinkClick r:id="rId15" tooltip="Type system"/>
                        </a:rPr>
                        <a:t>Typing discipline</a:t>
                      </a:r>
                      <a:endParaRPr lang="es-CO" sz="1100">
                        <a:effectLst/>
                      </a:endParaRPr>
                    </a:p>
                  </a:txBody>
                  <a:tcPr marL="70946" marR="70946" marT="35473" marB="35473"/>
                </a:tc>
                <a:tc>
                  <a:txBody>
                    <a:bodyPr/>
                    <a:lstStyle/>
                    <a:p>
                      <a:pPr algn="l" fontAlgn="t"/>
                      <a:r>
                        <a:rPr lang="es-CO" sz="1100" u="none" strike="noStrike">
                          <a:solidFill>
                            <a:srgbClr val="0B0080"/>
                          </a:solidFill>
                          <a:effectLst/>
                          <a:hlinkClick r:id="rId16" tooltip="Dynamic typing"/>
                        </a:rPr>
                        <a:t>Dynamic</a:t>
                      </a:r>
                      <a:r>
                        <a:rPr lang="es-CO" sz="1100">
                          <a:effectLst/>
                        </a:rPr>
                        <a:t>, </a:t>
                      </a:r>
                      <a:r>
                        <a:rPr lang="es-CO" sz="1100" u="none" strike="noStrike">
                          <a:solidFill>
                            <a:srgbClr val="0B0080"/>
                          </a:solidFill>
                          <a:effectLst/>
                          <a:hlinkClick r:id="rId17" tooltip="Strong typing"/>
                        </a:rPr>
                        <a:t>strong</a:t>
                      </a:r>
                      <a:endParaRPr lang="es-CO" sz="1100">
                        <a:effectLst/>
                      </a:endParaRPr>
                    </a:p>
                  </a:txBody>
                  <a:tcPr marL="70946" marR="70946" marT="35473" marB="35473"/>
                </a:tc>
                <a:extLst>
                  <a:ext uri="{0D108BD9-81ED-4DB2-BD59-A6C34878D82A}">
                    <a16:rowId xmlns:a16="http://schemas.microsoft.com/office/drawing/2014/main" val="2702742008"/>
                  </a:ext>
                </a:extLst>
              </a:tr>
              <a:tr h="256466">
                <a:tc>
                  <a:txBody>
                    <a:bodyPr/>
                    <a:lstStyle/>
                    <a:p>
                      <a:pPr algn="l" fontAlgn="t"/>
                      <a:r>
                        <a:rPr lang="es-CO" sz="1100" u="none" strike="noStrike">
                          <a:solidFill>
                            <a:srgbClr val="0B0080"/>
                          </a:solidFill>
                          <a:effectLst/>
                          <a:hlinkClick r:id="rId18" tooltip="Scope (computer science)"/>
                        </a:rPr>
                        <a:t>Scope</a:t>
                      </a:r>
                      <a:endParaRPr lang="es-CO" sz="1100">
                        <a:effectLst/>
                      </a:endParaRPr>
                    </a:p>
                  </a:txBody>
                  <a:tcPr marL="70946" marR="70946" marT="35473" marB="35473"/>
                </a:tc>
                <a:tc>
                  <a:txBody>
                    <a:bodyPr/>
                    <a:lstStyle/>
                    <a:p>
                      <a:pPr algn="l" fontAlgn="t"/>
                      <a:r>
                        <a:rPr lang="es-CO" sz="1100" u="none" strike="noStrike">
                          <a:solidFill>
                            <a:srgbClr val="0B0080"/>
                          </a:solidFill>
                          <a:effectLst/>
                          <a:hlinkClick r:id="rId19" tooltip="Scope (computer science)"/>
                        </a:rPr>
                        <a:t>Lexical</a:t>
                      </a:r>
                      <a:endParaRPr lang="es-CO" sz="1100">
                        <a:effectLst/>
                      </a:endParaRPr>
                    </a:p>
                  </a:txBody>
                  <a:tcPr marL="70946" marR="70946" marT="35473" marB="35473"/>
                </a:tc>
                <a:extLst>
                  <a:ext uri="{0D108BD9-81ED-4DB2-BD59-A6C34878D82A}">
                    <a16:rowId xmlns:a16="http://schemas.microsoft.com/office/drawing/2014/main" val="2164676240"/>
                  </a:ext>
                </a:extLst>
              </a:tr>
              <a:tr h="256466">
                <a:tc>
                  <a:txBody>
                    <a:bodyPr/>
                    <a:lstStyle/>
                    <a:p>
                      <a:pPr algn="l" fontAlgn="t"/>
                      <a:r>
                        <a:rPr lang="es-CO" sz="1100">
                          <a:effectLst/>
                        </a:rPr>
                        <a:t>Implementation language</a:t>
                      </a:r>
                    </a:p>
                  </a:txBody>
                  <a:tcPr marL="70946" marR="70946" marT="35473" marB="35473"/>
                </a:tc>
                <a:tc>
                  <a:txBody>
                    <a:bodyPr/>
                    <a:lstStyle/>
                    <a:p>
                      <a:pPr algn="l" fontAlgn="t"/>
                      <a:r>
                        <a:rPr lang="es-CO" sz="1100" u="none" strike="noStrike">
                          <a:solidFill>
                            <a:srgbClr val="0B0080"/>
                          </a:solidFill>
                          <a:effectLst/>
                          <a:hlinkClick r:id="rId20" tooltip="Scala (programming language)"/>
                        </a:rPr>
                        <a:t>Scala</a:t>
                      </a:r>
                      <a:r>
                        <a:rPr lang="es-CO" sz="1100">
                          <a:effectLst/>
                        </a:rPr>
                        <a:t>, </a:t>
                      </a:r>
                      <a:r>
                        <a:rPr lang="es-CO" sz="1100" u="none" strike="noStrike">
                          <a:solidFill>
                            <a:srgbClr val="0B0080"/>
                          </a:solidFill>
                          <a:effectLst/>
                          <a:hlinkClick r:id="rId21" tooltip="Java (programming language)"/>
                        </a:rPr>
                        <a:t>Java</a:t>
                      </a:r>
                      <a:endParaRPr lang="es-CO" sz="1100">
                        <a:effectLst/>
                      </a:endParaRPr>
                    </a:p>
                  </a:txBody>
                  <a:tcPr marL="70946" marR="70946" marT="35473" marB="35473"/>
                </a:tc>
                <a:extLst>
                  <a:ext uri="{0D108BD9-81ED-4DB2-BD59-A6C34878D82A}">
                    <a16:rowId xmlns:a16="http://schemas.microsoft.com/office/drawing/2014/main" val="3333478857"/>
                  </a:ext>
                </a:extLst>
              </a:tr>
              <a:tr h="256466">
                <a:tc>
                  <a:txBody>
                    <a:bodyPr/>
                    <a:lstStyle/>
                    <a:p>
                      <a:pPr algn="l" fontAlgn="t"/>
                      <a:r>
                        <a:rPr lang="es-CO" sz="1100" u="none" strike="noStrike">
                          <a:solidFill>
                            <a:srgbClr val="0B0080"/>
                          </a:solidFill>
                          <a:effectLst/>
                          <a:hlinkClick r:id="rId22" tooltip="Computing platform"/>
                        </a:rPr>
                        <a:t>Platform</a:t>
                      </a:r>
                      <a:endParaRPr lang="es-CO" sz="1100">
                        <a:effectLst/>
                      </a:endParaRPr>
                    </a:p>
                  </a:txBody>
                  <a:tcPr marL="70946" marR="70946" marT="35473" marB="35473"/>
                </a:tc>
                <a:tc>
                  <a:txBody>
                    <a:bodyPr/>
                    <a:lstStyle/>
                    <a:p>
                      <a:pPr algn="l" fontAlgn="t"/>
                      <a:r>
                        <a:rPr lang="es-CO" sz="1100" u="none" strike="noStrike">
                          <a:solidFill>
                            <a:srgbClr val="0B0080"/>
                          </a:solidFill>
                          <a:effectLst/>
                          <a:hlinkClick r:id="rId23" tooltip="IA-32"/>
                        </a:rPr>
                        <a:t>IA-32</a:t>
                      </a:r>
                      <a:r>
                        <a:rPr lang="es-CO" sz="1100">
                          <a:effectLst/>
                        </a:rPr>
                        <a:t>, </a:t>
                      </a:r>
                      <a:r>
                        <a:rPr lang="es-CO" sz="1100" u="none" strike="noStrike">
                          <a:solidFill>
                            <a:srgbClr val="0B0080"/>
                          </a:solidFill>
                          <a:effectLst/>
                          <a:hlinkClick r:id="rId24" tooltip="X86-64"/>
                        </a:rPr>
                        <a:t>x86-64</a:t>
                      </a:r>
                      <a:endParaRPr lang="es-CO" sz="1100">
                        <a:effectLst/>
                      </a:endParaRPr>
                    </a:p>
                  </a:txBody>
                  <a:tcPr marL="70946" marR="70946" marT="35473" marB="35473"/>
                </a:tc>
                <a:extLst>
                  <a:ext uri="{0D108BD9-81ED-4DB2-BD59-A6C34878D82A}">
                    <a16:rowId xmlns:a16="http://schemas.microsoft.com/office/drawing/2014/main" val="3050252300"/>
                  </a:ext>
                </a:extLst>
              </a:tr>
              <a:tr h="256466">
                <a:tc>
                  <a:txBody>
                    <a:bodyPr/>
                    <a:lstStyle/>
                    <a:p>
                      <a:pPr algn="l" fontAlgn="t"/>
                      <a:r>
                        <a:rPr lang="es-CO" sz="1100" u="none" strike="noStrike">
                          <a:solidFill>
                            <a:srgbClr val="0B0080"/>
                          </a:solidFill>
                          <a:effectLst/>
                          <a:hlinkClick r:id="rId25" tooltip="Operating system"/>
                        </a:rPr>
                        <a:t>OS</a:t>
                      </a:r>
                      <a:endParaRPr lang="es-CO" sz="1100">
                        <a:effectLst/>
                      </a:endParaRPr>
                    </a:p>
                  </a:txBody>
                  <a:tcPr marL="70946" marR="70946" marT="35473" marB="35473"/>
                </a:tc>
                <a:tc>
                  <a:txBody>
                    <a:bodyPr/>
                    <a:lstStyle/>
                    <a:p>
                      <a:pPr algn="l" fontAlgn="t"/>
                      <a:r>
                        <a:rPr lang="es-CO" sz="1100" u="none" strike="noStrike">
                          <a:solidFill>
                            <a:srgbClr val="0B0080"/>
                          </a:solidFill>
                          <a:effectLst/>
                          <a:hlinkClick r:id="rId26" tooltip="Cross-platform"/>
                        </a:rPr>
                        <a:t>Cross-platform</a:t>
                      </a:r>
                      <a:r>
                        <a:rPr lang="es-CO" sz="1100">
                          <a:effectLst/>
                        </a:rPr>
                        <a:t>: </a:t>
                      </a:r>
                      <a:r>
                        <a:rPr lang="es-CO" sz="1100" u="none" strike="noStrike">
                          <a:solidFill>
                            <a:srgbClr val="0B0080"/>
                          </a:solidFill>
                          <a:effectLst/>
                          <a:hlinkClick r:id="rId27" tooltip="Java virtual machine"/>
                        </a:rPr>
                        <a:t>JVM</a:t>
                      </a:r>
                      <a:endParaRPr lang="es-CO" sz="1100">
                        <a:effectLst/>
                      </a:endParaRPr>
                    </a:p>
                  </a:txBody>
                  <a:tcPr marL="70946" marR="70946" marT="35473" marB="35473"/>
                </a:tc>
                <a:extLst>
                  <a:ext uri="{0D108BD9-81ED-4DB2-BD59-A6C34878D82A}">
                    <a16:rowId xmlns:a16="http://schemas.microsoft.com/office/drawing/2014/main" val="730972375"/>
                  </a:ext>
                </a:extLst>
              </a:tr>
              <a:tr h="256466">
                <a:tc>
                  <a:txBody>
                    <a:bodyPr/>
                    <a:lstStyle/>
                    <a:p>
                      <a:pPr algn="l" fontAlgn="t"/>
                      <a:r>
                        <a:rPr lang="es-CO" sz="1100" u="none" strike="noStrike">
                          <a:solidFill>
                            <a:srgbClr val="0B0080"/>
                          </a:solidFill>
                          <a:effectLst/>
                          <a:hlinkClick r:id="rId28" tooltip="Software license"/>
                        </a:rPr>
                        <a:t>License</a:t>
                      </a:r>
                      <a:endParaRPr lang="es-CO" sz="1100">
                        <a:effectLst/>
                      </a:endParaRPr>
                    </a:p>
                  </a:txBody>
                  <a:tcPr marL="70946" marR="70946" marT="35473" marB="35473"/>
                </a:tc>
                <a:tc>
                  <a:txBody>
                    <a:bodyPr/>
                    <a:lstStyle/>
                    <a:p>
                      <a:pPr algn="l" fontAlgn="t"/>
                      <a:r>
                        <a:rPr lang="es-CO" sz="1100" u="none" strike="noStrike">
                          <a:solidFill>
                            <a:srgbClr val="0B0080"/>
                          </a:solidFill>
                          <a:effectLst/>
                          <a:hlinkClick r:id="rId29" tooltip="GNU General Public License"/>
                        </a:rPr>
                        <a:t>GPL</a:t>
                      </a:r>
                      <a:endParaRPr lang="es-CO" sz="1100">
                        <a:effectLst/>
                      </a:endParaRPr>
                    </a:p>
                  </a:txBody>
                  <a:tcPr marL="70946" marR="70946" marT="35473" marB="35473"/>
                </a:tc>
                <a:extLst>
                  <a:ext uri="{0D108BD9-81ED-4DB2-BD59-A6C34878D82A}">
                    <a16:rowId xmlns:a16="http://schemas.microsoft.com/office/drawing/2014/main" val="1354681888"/>
                  </a:ext>
                </a:extLst>
              </a:tr>
              <a:tr h="256466">
                <a:tc>
                  <a:txBody>
                    <a:bodyPr/>
                    <a:lstStyle/>
                    <a:p>
                      <a:pPr algn="l" fontAlgn="t"/>
                      <a:r>
                        <a:rPr lang="es-CO" sz="1100" u="none" strike="noStrike">
                          <a:solidFill>
                            <a:srgbClr val="0B0080"/>
                          </a:solidFill>
                          <a:effectLst/>
                          <a:hlinkClick r:id="rId30" tooltip="Filename extension"/>
                        </a:rPr>
                        <a:t>Filename extensions</a:t>
                      </a:r>
                      <a:endParaRPr lang="es-CO" sz="1100">
                        <a:effectLst/>
                      </a:endParaRPr>
                    </a:p>
                  </a:txBody>
                  <a:tcPr marL="70946" marR="70946" marT="35473" marB="35473"/>
                </a:tc>
                <a:tc>
                  <a:txBody>
                    <a:bodyPr/>
                    <a:lstStyle/>
                    <a:p>
                      <a:pPr algn="l" fontAlgn="t"/>
                      <a:r>
                        <a:rPr lang="es-CO" sz="1100">
                          <a:effectLst/>
                        </a:rPr>
                        <a:t>.nlogo, .nlogo3d, .nls</a:t>
                      </a:r>
                    </a:p>
                  </a:txBody>
                  <a:tcPr marL="70946" marR="70946" marT="35473" marB="35473"/>
                </a:tc>
                <a:extLst>
                  <a:ext uri="{0D108BD9-81ED-4DB2-BD59-A6C34878D82A}">
                    <a16:rowId xmlns:a16="http://schemas.microsoft.com/office/drawing/2014/main" val="1221745353"/>
                  </a:ext>
                </a:extLst>
              </a:tr>
              <a:tr h="256466">
                <a:tc>
                  <a:txBody>
                    <a:bodyPr/>
                    <a:lstStyle/>
                    <a:p>
                      <a:pPr algn="l" fontAlgn="t"/>
                      <a:r>
                        <a:rPr lang="es-CO" sz="1100">
                          <a:effectLst/>
                        </a:rPr>
                        <a:t>Website</a:t>
                      </a:r>
                    </a:p>
                  </a:txBody>
                  <a:tcPr marL="70946" marR="70946" marT="35473" marB="35473"/>
                </a:tc>
                <a:tc>
                  <a:txBody>
                    <a:bodyPr/>
                    <a:lstStyle/>
                    <a:p>
                      <a:pPr algn="l" fontAlgn="t"/>
                      <a:r>
                        <a:rPr lang="es-CO" sz="1100" u="none" strike="noStrike" dirty="0">
                          <a:solidFill>
                            <a:srgbClr val="663366"/>
                          </a:solidFill>
                          <a:effectLst/>
                          <a:hlinkClick r:id="rId31"/>
                        </a:rPr>
                        <a:t>ccl.northwestern.edu/</a:t>
                      </a:r>
                      <a:r>
                        <a:rPr lang="es-CO" sz="1100" u="none" strike="noStrike" dirty="0" err="1">
                          <a:solidFill>
                            <a:srgbClr val="663366"/>
                          </a:solidFill>
                          <a:effectLst/>
                          <a:hlinkClick r:id="rId31"/>
                        </a:rPr>
                        <a:t>netlogo</a:t>
                      </a:r>
                      <a:endParaRPr lang="es-CO" sz="1100" dirty="0">
                        <a:effectLst/>
                      </a:endParaRPr>
                    </a:p>
                  </a:txBody>
                  <a:tcPr marL="70946" marR="70946" marT="35473" marB="35473"/>
                </a:tc>
                <a:extLst>
                  <a:ext uri="{0D108BD9-81ED-4DB2-BD59-A6C34878D82A}">
                    <a16:rowId xmlns:a16="http://schemas.microsoft.com/office/drawing/2014/main" val="3390406729"/>
                  </a:ext>
                </a:extLst>
              </a:tr>
            </a:tbl>
          </a:graphicData>
        </a:graphic>
      </p:graphicFrame>
      <p:sp>
        <p:nvSpPr>
          <p:cNvPr id="9" name="CuadroTexto 8">
            <a:extLst>
              <a:ext uri="{FF2B5EF4-FFF2-40B4-BE49-F238E27FC236}">
                <a16:creationId xmlns:a16="http://schemas.microsoft.com/office/drawing/2014/main" id="{E278EFEF-1DB9-47F2-B60F-E52B122DC5FB}"/>
              </a:ext>
            </a:extLst>
          </p:cNvPr>
          <p:cNvSpPr txBox="1"/>
          <p:nvPr/>
        </p:nvSpPr>
        <p:spPr>
          <a:xfrm>
            <a:off x="2095500" y="6550223"/>
            <a:ext cx="6096000" cy="307777"/>
          </a:xfrm>
          <a:prstGeom prst="rect">
            <a:avLst/>
          </a:prstGeom>
          <a:noFill/>
        </p:spPr>
        <p:txBody>
          <a:bodyPr wrap="square">
            <a:spAutoFit/>
          </a:bodyPr>
          <a:lstStyle/>
          <a:p>
            <a:r>
              <a:rPr lang="es-CO" dirty="0"/>
              <a:t>https://en.wikipedia.org/wiki/NetLogo</a:t>
            </a:r>
          </a:p>
        </p:txBody>
      </p:sp>
      <p:pic>
        <p:nvPicPr>
          <p:cNvPr id="8" name="Imagen 7" descr="Imagen que contiene árbol&#10;&#10;Descripción generada automáticamente">
            <a:extLst>
              <a:ext uri="{FF2B5EF4-FFF2-40B4-BE49-F238E27FC236}">
                <a16:creationId xmlns:a16="http://schemas.microsoft.com/office/drawing/2014/main" id="{F972DEC7-9034-44A0-8A2C-FECEC1755D63}"/>
              </a:ext>
            </a:extLst>
          </p:cNvPr>
          <p:cNvPicPr>
            <a:picLocks noChangeAspect="1"/>
          </p:cNvPicPr>
          <p:nvPr/>
        </p:nvPicPr>
        <p:blipFill>
          <a:blip r:embed="rId32"/>
          <a:stretch>
            <a:fillRect/>
          </a:stretch>
        </p:blipFill>
        <p:spPr>
          <a:xfrm>
            <a:off x="1190625" y="209543"/>
            <a:ext cx="9928468" cy="1406533"/>
          </a:xfrm>
          <a:prstGeom prst="rect">
            <a:avLst/>
          </a:prstGeom>
        </p:spPr>
      </p:pic>
    </p:spTree>
    <p:extLst>
      <p:ext uri="{BB962C8B-B14F-4D97-AF65-F5344CB8AC3E}">
        <p14:creationId xmlns:p14="http://schemas.microsoft.com/office/powerpoint/2010/main" val="3619301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12192000" cy="1325563"/>
          </a:xfrm>
        </p:spPr>
        <p:txBody>
          <a:bodyPr/>
          <a:lstStyle/>
          <a:p>
            <a:r>
              <a:rPr lang="es-MX" dirty="0"/>
              <a:t>NetLogo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4838700" cy="4351338"/>
          </a:xfrm>
        </p:spPr>
        <p:txBody>
          <a:bodyPr/>
          <a:lstStyle/>
          <a:p>
            <a:pPr marL="50800" indent="0" algn="just">
              <a:buSzPct val="100000"/>
              <a:buNone/>
            </a:pPr>
            <a:r>
              <a:rPr lang="es-CO" sz="3200" dirty="0"/>
              <a:t>Los agentes en NetLogo tienen características detalladas y datos encapsulados (atributos y propiedades) que detallan métodos de comportamiento.</a:t>
            </a:r>
          </a:p>
          <a:p>
            <a:pPr marL="50800" indent="0" algn="just">
              <a:buSzPct val="100000"/>
              <a:buNone/>
            </a:pPr>
            <a:r>
              <a:rPr lang="es-CO" sz="3200" dirty="0"/>
              <a:t>Los agentes se divides de la siguiente manera:</a:t>
            </a:r>
          </a:p>
          <a:p>
            <a:pPr marL="50800" indent="0" algn="just">
              <a:buSzPct val="100000"/>
              <a:buNone/>
            </a:pPr>
            <a:endParaRPr lang="es-CO" sz="3200" dirty="0"/>
          </a:p>
        </p:txBody>
      </p:sp>
      <p:graphicFrame>
        <p:nvGraphicFramePr>
          <p:cNvPr id="4" name="Diagrama 3">
            <a:extLst>
              <a:ext uri="{FF2B5EF4-FFF2-40B4-BE49-F238E27FC236}">
                <a16:creationId xmlns:a16="http://schemas.microsoft.com/office/drawing/2014/main" id="{E1B394EE-B71F-4469-A56E-54E93D8B2C28}"/>
              </a:ext>
            </a:extLst>
          </p:cNvPr>
          <p:cNvGraphicFramePr/>
          <p:nvPr/>
        </p:nvGraphicFramePr>
        <p:xfrm>
          <a:off x="5571744" y="914400"/>
          <a:ext cx="6620256" cy="5457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descr="Imagen que contiene árbol&#10;&#10;Descripción generada automáticamente">
            <a:extLst>
              <a:ext uri="{FF2B5EF4-FFF2-40B4-BE49-F238E27FC236}">
                <a16:creationId xmlns:a16="http://schemas.microsoft.com/office/drawing/2014/main" id="{ADB921A8-CD19-4CDC-B330-6F2F00E670C0}"/>
              </a:ext>
            </a:extLst>
          </p:cNvPr>
          <p:cNvPicPr>
            <a:picLocks noChangeAspect="1"/>
          </p:cNvPicPr>
          <p:nvPr/>
        </p:nvPicPr>
        <p:blipFill>
          <a:blip r:embed="rId8"/>
          <a:stretch>
            <a:fillRect/>
          </a:stretch>
        </p:blipFill>
        <p:spPr>
          <a:xfrm>
            <a:off x="1190625" y="209544"/>
            <a:ext cx="6276975" cy="889238"/>
          </a:xfrm>
          <a:prstGeom prst="rect">
            <a:avLst/>
          </a:prstGeom>
        </p:spPr>
      </p:pic>
    </p:spTree>
    <p:extLst>
      <p:ext uri="{BB962C8B-B14F-4D97-AF65-F5344CB8AC3E}">
        <p14:creationId xmlns:p14="http://schemas.microsoft.com/office/powerpoint/2010/main" val="3382957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12192000" cy="1325563"/>
          </a:xfrm>
        </p:spPr>
        <p:txBody>
          <a:bodyPr/>
          <a:lstStyle/>
          <a:p>
            <a:r>
              <a:rPr lang="es-MX" dirty="0"/>
              <a:t>NetLogo</a:t>
            </a:r>
            <a:endParaRPr lang="es-CO" dirty="0"/>
          </a:p>
        </p:txBody>
      </p:sp>
      <p:graphicFrame>
        <p:nvGraphicFramePr>
          <p:cNvPr id="4" name="Diagrama 3">
            <a:extLst>
              <a:ext uri="{FF2B5EF4-FFF2-40B4-BE49-F238E27FC236}">
                <a16:creationId xmlns:a16="http://schemas.microsoft.com/office/drawing/2014/main" id="{E1B394EE-B71F-4469-A56E-54E93D8B2C28}"/>
              </a:ext>
            </a:extLst>
          </p:cNvPr>
          <p:cNvGraphicFramePr/>
          <p:nvPr/>
        </p:nvGraphicFramePr>
        <p:xfrm>
          <a:off x="5571744" y="914400"/>
          <a:ext cx="6620256" cy="5457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descr="Imagen que contiene árbol&#10;&#10;Descripción generada automáticamente">
            <a:extLst>
              <a:ext uri="{FF2B5EF4-FFF2-40B4-BE49-F238E27FC236}">
                <a16:creationId xmlns:a16="http://schemas.microsoft.com/office/drawing/2014/main" id="{ADB921A8-CD19-4CDC-B330-6F2F00E670C0}"/>
              </a:ext>
            </a:extLst>
          </p:cNvPr>
          <p:cNvPicPr>
            <a:picLocks noChangeAspect="1"/>
          </p:cNvPicPr>
          <p:nvPr/>
        </p:nvPicPr>
        <p:blipFill>
          <a:blip r:embed="rId8"/>
          <a:stretch>
            <a:fillRect/>
          </a:stretch>
        </p:blipFill>
        <p:spPr>
          <a:xfrm>
            <a:off x="1190625" y="209544"/>
            <a:ext cx="6276975" cy="889238"/>
          </a:xfrm>
          <a:prstGeom prst="rect">
            <a:avLst/>
          </a:prstGeom>
        </p:spPr>
      </p:pic>
      <p:pic>
        <p:nvPicPr>
          <p:cNvPr id="1026" name="Picture 2">
            <a:extLst>
              <a:ext uri="{FF2B5EF4-FFF2-40B4-BE49-F238E27FC236}">
                <a16:creationId xmlns:a16="http://schemas.microsoft.com/office/drawing/2014/main" id="{C58764D7-16AB-4C4C-9442-A1FCF8211BFE}"/>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232775" y="1690689"/>
            <a:ext cx="4296819" cy="429681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9" name="Gráfico 8" descr="Tortuga contorno">
            <a:extLst>
              <a:ext uri="{FF2B5EF4-FFF2-40B4-BE49-F238E27FC236}">
                <a16:creationId xmlns:a16="http://schemas.microsoft.com/office/drawing/2014/main" id="{C40E3E90-8229-45C2-BB4F-5DADEB2889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9188" y="1389071"/>
            <a:ext cx="914400" cy="914400"/>
          </a:xfrm>
          <a:prstGeom prst="rect">
            <a:avLst/>
          </a:prstGeom>
        </p:spPr>
      </p:pic>
      <p:pic>
        <p:nvPicPr>
          <p:cNvPr id="11" name="Gráfico 10" descr="Tortuga contorno">
            <a:extLst>
              <a:ext uri="{FF2B5EF4-FFF2-40B4-BE49-F238E27FC236}">
                <a16:creationId xmlns:a16="http://schemas.microsoft.com/office/drawing/2014/main" id="{7E45738E-B925-4458-A309-DA1C6F0F58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9188" y="2257434"/>
            <a:ext cx="914400" cy="914400"/>
          </a:xfrm>
          <a:prstGeom prst="rect">
            <a:avLst/>
          </a:prstGeom>
        </p:spPr>
      </p:pic>
      <p:pic>
        <p:nvPicPr>
          <p:cNvPr id="12" name="Gráfico 11" descr="Tortuga contorno">
            <a:extLst>
              <a:ext uri="{FF2B5EF4-FFF2-40B4-BE49-F238E27FC236}">
                <a16:creationId xmlns:a16="http://schemas.microsoft.com/office/drawing/2014/main" id="{EC8BE3E6-CE19-42BE-8E26-BAF31EB8B4B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9188" y="3117057"/>
            <a:ext cx="914400" cy="914400"/>
          </a:xfrm>
          <a:prstGeom prst="rect">
            <a:avLst/>
          </a:prstGeom>
        </p:spPr>
      </p:pic>
      <p:pic>
        <p:nvPicPr>
          <p:cNvPr id="13" name="Gráfico 12" descr="Tortuga contorno">
            <a:extLst>
              <a:ext uri="{FF2B5EF4-FFF2-40B4-BE49-F238E27FC236}">
                <a16:creationId xmlns:a16="http://schemas.microsoft.com/office/drawing/2014/main" id="{051B49AC-B870-4B4F-93C2-AB24F54F41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9188" y="4031457"/>
            <a:ext cx="914400" cy="914400"/>
          </a:xfrm>
          <a:prstGeom prst="rect">
            <a:avLst/>
          </a:prstGeom>
        </p:spPr>
      </p:pic>
      <p:pic>
        <p:nvPicPr>
          <p:cNvPr id="14" name="Gráfico 13" descr="Tortuga contorno">
            <a:extLst>
              <a:ext uri="{FF2B5EF4-FFF2-40B4-BE49-F238E27FC236}">
                <a16:creationId xmlns:a16="http://schemas.microsoft.com/office/drawing/2014/main" id="{4F4D8CAE-713E-44FB-98A1-7F645C6467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7185" y="4845043"/>
            <a:ext cx="914400" cy="914400"/>
          </a:xfrm>
          <a:prstGeom prst="rect">
            <a:avLst/>
          </a:prstGeom>
        </p:spPr>
      </p:pic>
      <p:pic>
        <p:nvPicPr>
          <p:cNvPr id="15" name="Gráfico 14" descr="Tortuga contorno">
            <a:extLst>
              <a:ext uri="{FF2B5EF4-FFF2-40B4-BE49-F238E27FC236}">
                <a16:creationId xmlns:a16="http://schemas.microsoft.com/office/drawing/2014/main" id="{E841B9E1-72B5-475D-A227-9FD64D9360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7185" y="5915025"/>
            <a:ext cx="914400" cy="914400"/>
          </a:xfrm>
          <a:prstGeom prst="rect">
            <a:avLst/>
          </a:prstGeom>
        </p:spPr>
      </p:pic>
      <p:pic>
        <p:nvPicPr>
          <p:cNvPr id="16" name="Gráfico 15" descr="Tortuga contorno">
            <a:extLst>
              <a:ext uri="{FF2B5EF4-FFF2-40B4-BE49-F238E27FC236}">
                <a16:creationId xmlns:a16="http://schemas.microsoft.com/office/drawing/2014/main" id="{AED2DEC1-C01E-472A-AA15-A9AC3FE4AF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6969" y="5943600"/>
            <a:ext cx="914400" cy="914400"/>
          </a:xfrm>
          <a:prstGeom prst="rect">
            <a:avLst/>
          </a:prstGeom>
        </p:spPr>
      </p:pic>
      <p:pic>
        <p:nvPicPr>
          <p:cNvPr id="17" name="Gráfico 16" descr="Tortuga contorno">
            <a:extLst>
              <a:ext uri="{FF2B5EF4-FFF2-40B4-BE49-F238E27FC236}">
                <a16:creationId xmlns:a16="http://schemas.microsoft.com/office/drawing/2014/main" id="{5BA59964-7F2F-4758-88F7-BC7A77B43B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66785" y="5920443"/>
            <a:ext cx="914400" cy="914400"/>
          </a:xfrm>
          <a:prstGeom prst="rect">
            <a:avLst/>
          </a:prstGeom>
        </p:spPr>
      </p:pic>
      <p:pic>
        <p:nvPicPr>
          <p:cNvPr id="18" name="Gráfico 17" descr="Tortuga contorno">
            <a:extLst>
              <a:ext uri="{FF2B5EF4-FFF2-40B4-BE49-F238E27FC236}">
                <a16:creationId xmlns:a16="http://schemas.microsoft.com/office/drawing/2014/main" id="{5C57608F-E691-4F69-A830-EF548463D2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99102" y="5943600"/>
            <a:ext cx="914400" cy="914400"/>
          </a:xfrm>
          <a:prstGeom prst="rect">
            <a:avLst/>
          </a:prstGeom>
        </p:spPr>
      </p:pic>
      <p:pic>
        <p:nvPicPr>
          <p:cNvPr id="19" name="Gráfico 18" descr="Tortuga contorno">
            <a:extLst>
              <a:ext uri="{FF2B5EF4-FFF2-40B4-BE49-F238E27FC236}">
                <a16:creationId xmlns:a16="http://schemas.microsoft.com/office/drawing/2014/main" id="{D3F9A93E-5ADD-4741-B39E-0C06FC34D8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4569" y="5941280"/>
            <a:ext cx="914400" cy="914400"/>
          </a:xfrm>
          <a:prstGeom prst="rect">
            <a:avLst/>
          </a:prstGeom>
        </p:spPr>
      </p:pic>
      <p:sp>
        <p:nvSpPr>
          <p:cNvPr id="10" name="Flecha: hacia la izquierda 9">
            <a:extLst>
              <a:ext uri="{FF2B5EF4-FFF2-40B4-BE49-F238E27FC236}">
                <a16:creationId xmlns:a16="http://schemas.microsoft.com/office/drawing/2014/main" id="{0446D821-A9DC-4196-A215-CF5E79229336}"/>
              </a:ext>
            </a:extLst>
          </p:cNvPr>
          <p:cNvSpPr/>
          <p:nvPr/>
        </p:nvSpPr>
        <p:spPr>
          <a:xfrm>
            <a:off x="5688781" y="1574157"/>
            <a:ext cx="956551" cy="8892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779442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12192000" cy="1325563"/>
          </a:xfrm>
        </p:spPr>
        <p:txBody>
          <a:bodyPr/>
          <a:lstStyle/>
          <a:p>
            <a:r>
              <a:rPr lang="es-MX" dirty="0"/>
              <a:t>NetLogo</a:t>
            </a:r>
            <a:endParaRPr lang="es-CO" dirty="0"/>
          </a:p>
        </p:txBody>
      </p:sp>
      <p:graphicFrame>
        <p:nvGraphicFramePr>
          <p:cNvPr id="4" name="Diagrama 3">
            <a:extLst>
              <a:ext uri="{FF2B5EF4-FFF2-40B4-BE49-F238E27FC236}">
                <a16:creationId xmlns:a16="http://schemas.microsoft.com/office/drawing/2014/main" id="{E1B394EE-B71F-4469-A56E-54E93D8B2C28}"/>
              </a:ext>
            </a:extLst>
          </p:cNvPr>
          <p:cNvGraphicFramePr/>
          <p:nvPr/>
        </p:nvGraphicFramePr>
        <p:xfrm>
          <a:off x="257175" y="1690689"/>
          <a:ext cx="11934825" cy="4900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ángulo: esquinas redondeadas 6">
            <a:extLst>
              <a:ext uri="{FF2B5EF4-FFF2-40B4-BE49-F238E27FC236}">
                <a16:creationId xmlns:a16="http://schemas.microsoft.com/office/drawing/2014/main" id="{66CA0739-D275-431D-8C66-EDCBE31CEECE}"/>
              </a:ext>
            </a:extLst>
          </p:cNvPr>
          <p:cNvSpPr/>
          <p:nvPr/>
        </p:nvSpPr>
        <p:spPr>
          <a:xfrm>
            <a:off x="1228724" y="4140994"/>
            <a:ext cx="1419225" cy="1278731"/>
          </a:xfrm>
          <a:prstGeom prst="roundRect">
            <a:avLst>
              <a:gd name="adj" fmla="val 10000"/>
            </a:avLst>
          </a:prstGeom>
          <a:blipFill>
            <a:blip r:embed="rId8">
              <a:extLst>
                <a:ext uri="{28A0092B-C50C-407E-A947-70E740481C1C}">
                  <a14:useLocalDpi xmlns:a14="http://schemas.microsoft.com/office/drawing/2010/main" val="0"/>
                </a:ext>
              </a:extLst>
            </a:blip>
            <a:srcRect/>
            <a:stretch>
              <a:fillRect/>
            </a:stretch>
          </a:blipFill>
        </p:spPr>
        <p:style>
          <a:lnRef idx="2">
            <a:schemeClr val="accent3">
              <a:shade val="80000"/>
              <a:hueOff val="0"/>
              <a:satOff val="0"/>
              <a:lumOff val="0"/>
              <a:alphaOff val="0"/>
            </a:schemeClr>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pic>
        <p:nvPicPr>
          <p:cNvPr id="9" name="Imagen 8" descr="Imagen que contiene árbol&#10;&#10;Descripción generada automáticamente">
            <a:extLst>
              <a:ext uri="{FF2B5EF4-FFF2-40B4-BE49-F238E27FC236}">
                <a16:creationId xmlns:a16="http://schemas.microsoft.com/office/drawing/2014/main" id="{63035B72-BA2E-4C78-B511-1435B5BD4F61}"/>
              </a:ext>
            </a:extLst>
          </p:cNvPr>
          <p:cNvPicPr>
            <a:picLocks noChangeAspect="1"/>
          </p:cNvPicPr>
          <p:nvPr/>
        </p:nvPicPr>
        <p:blipFill>
          <a:blip r:embed="rId9"/>
          <a:stretch>
            <a:fillRect/>
          </a:stretch>
        </p:blipFill>
        <p:spPr>
          <a:xfrm>
            <a:off x="1190625" y="209543"/>
            <a:ext cx="9928468" cy="1406533"/>
          </a:xfrm>
          <a:prstGeom prst="rect">
            <a:avLst/>
          </a:prstGeom>
        </p:spPr>
      </p:pic>
    </p:spTree>
    <p:extLst>
      <p:ext uri="{BB962C8B-B14F-4D97-AF65-F5344CB8AC3E}">
        <p14:creationId xmlns:p14="http://schemas.microsoft.com/office/powerpoint/2010/main" val="2405207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endParaRPr lang="es-CO" dirty="0"/>
          </a:p>
        </p:txBody>
      </p:sp>
      <p:pic>
        <p:nvPicPr>
          <p:cNvPr id="5" name="Picture 2" descr="https://static-content.springer.com/image/art%3A10.1186%2F2194-3206-1-15/MediaObjects/40294_2012_Article_13_Fig1_HTML.jpg">
            <a:extLst>
              <a:ext uri="{FF2B5EF4-FFF2-40B4-BE49-F238E27FC236}">
                <a16:creationId xmlns:a16="http://schemas.microsoft.com/office/drawing/2014/main" id="{2E2C3F4C-2553-40C9-9F72-4EA061C6ADC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85735" y="1230440"/>
            <a:ext cx="9420530" cy="491814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0E48B7D9-B7B1-4D2F-BE51-F944E3E16CF1}"/>
              </a:ext>
            </a:extLst>
          </p:cNvPr>
          <p:cNvSpPr txBox="1"/>
          <p:nvPr/>
        </p:nvSpPr>
        <p:spPr>
          <a:xfrm>
            <a:off x="-1713" y="6550223"/>
            <a:ext cx="12193713" cy="307777"/>
          </a:xfrm>
          <a:prstGeom prst="rect">
            <a:avLst/>
          </a:prstGeom>
          <a:noFill/>
        </p:spPr>
        <p:txBody>
          <a:bodyPr wrap="square">
            <a:spAutoFit/>
          </a:bodyPr>
          <a:lstStyle/>
          <a:p>
            <a:r>
              <a:rPr lang="en-US" dirty="0">
                <a:latin typeface="Trebuchet MS" panose="020B0603020202020204" pitchFamily="34" charset="0"/>
              </a:rPr>
              <a:t>From System Dynamics and Discrete Event to Practical Agent Based Modeling: Reasons, Techniques, Tools (Andrei </a:t>
            </a:r>
            <a:r>
              <a:rPr lang="en-US" dirty="0" err="1">
                <a:latin typeface="Trebuchet MS" panose="020B0603020202020204" pitchFamily="34" charset="0"/>
              </a:rPr>
              <a:t>Borshchev</a:t>
            </a:r>
            <a:r>
              <a:rPr lang="en-US" dirty="0">
                <a:latin typeface="Trebuchet MS" panose="020B0603020202020204" pitchFamily="34" charset="0"/>
              </a:rPr>
              <a:t> &amp; Alexei </a:t>
            </a:r>
            <a:r>
              <a:rPr lang="en-US" dirty="0" err="1">
                <a:latin typeface="Trebuchet MS" panose="020B0603020202020204" pitchFamily="34" charset="0"/>
              </a:rPr>
              <a:t>Filippov</a:t>
            </a:r>
            <a:r>
              <a:rPr lang="en-US" dirty="0">
                <a:latin typeface="Trebuchet MS" panose="020B0603020202020204" pitchFamily="34" charset="0"/>
              </a:rPr>
              <a:t>)</a:t>
            </a:r>
          </a:p>
        </p:txBody>
      </p:sp>
      <p:sp>
        <p:nvSpPr>
          <p:cNvPr id="4" name="Rectángulo: esquinas redondeadas 3">
            <a:extLst>
              <a:ext uri="{FF2B5EF4-FFF2-40B4-BE49-F238E27FC236}">
                <a16:creationId xmlns:a16="http://schemas.microsoft.com/office/drawing/2014/main" id="{51DDD984-1C3B-49D3-B10D-6629249EF386}"/>
              </a:ext>
            </a:extLst>
          </p:cNvPr>
          <p:cNvSpPr/>
          <p:nvPr/>
        </p:nvSpPr>
        <p:spPr>
          <a:xfrm>
            <a:off x="5600700" y="1662114"/>
            <a:ext cx="1895475" cy="3824286"/>
          </a:xfrm>
          <a:prstGeom prst="round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Flecha: a la derecha 5">
            <a:extLst>
              <a:ext uri="{FF2B5EF4-FFF2-40B4-BE49-F238E27FC236}">
                <a16:creationId xmlns:a16="http://schemas.microsoft.com/office/drawing/2014/main" id="{623AAF61-3791-4606-A636-5ECC6941247C}"/>
              </a:ext>
            </a:extLst>
          </p:cNvPr>
          <p:cNvSpPr/>
          <p:nvPr/>
        </p:nvSpPr>
        <p:spPr>
          <a:xfrm>
            <a:off x="-1712" y="1438275"/>
            <a:ext cx="1566862" cy="8001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9" name="Flecha: a la derecha 8">
            <a:extLst>
              <a:ext uri="{FF2B5EF4-FFF2-40B4-BE49-F238E27FC236}">
                <a16:creationId xmlns:a16="http://schemas.microsoft.com/office/drawing/2014/main" id="{60599093-1B4C-4FF1-94CA-FC9452699D1A}"/>
              </a:ext>
            </a:extLst>
          </p:cNvPr>
          <p:cNvSpPr/>
          <p:nvPr/>
        </p:nvSpPr>
        <p:spPr>
          <a:xfrm>
            <a:off x="1" y="5050037"/>
            <a:ext cx="1566862" cy="8001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11" name="Flecha: a la derecha 10">
            <a:extLst>
              <a:ext uri="{FF2B5EF4-FFF2-40B4-BE49-F238E27FC236}">
                <a16:creationId xmlns:a16="http://schemas.microsoft.com/office/drawing/2014/main" id="{E4C9B1E9-BD75-4876-A379-4618E7A5EC63}"/>
              </a:ext>
            </a:extLst>
          </p:cNvPr>
          <p:cNvSpPr/>
          <p:nvPr/>
        </p:nvSpPr>
        <p:spPr>
          <a:xfrm>
            <a:off x="0" y="3174207"/>
            <a:ext cx="1566862" cy="8001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13" name="Rectángulo: esquinas redondeadas 12">
            <a:extLst>
              <a:ext uri="{FF2B5EF4-FFF2-40B4-BE49-F238E27FC236}">
                <a16:creationId xmlns:a16="http://schemas.microsoft.com/office/drawing/2014/main" id="{7CEF342A-0FAA-4551-821E-B0821059D8EE}"/>
              </a:ext>
            </a:extLst>
          </p:cNvPr>
          <p:cNvSpPr/>
          <p:nvPr/>
        </p:nvSpPr>
        <p:spPr>
          <a:xfrm>
            <a:off x="5857874" y="5553075"/>
            <a:ext cx="3590925" cy="297062"/>
          </a:xfrm>
          <a:prstGeom prst="roundRect">
            <a:avLst/>
          </a:prstGeom>
          <a:solidFill>
            <a:srgbClr val="FF0000">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8210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1"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Agentes</a:t>
            </a:r>
            <a:br>
              <a:rPr lang="es-MX" dirty="0"/>
            </a:br>
            <a:r>
              <a:rPr lang="es-MX" dirty="0" err="1"/>
              <a:t>Patches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Los parches o del ingles (</a:t>
            </a:r>
            <a:r>
              <a:rPr lang="es-CO" sz="3200" dirty="0" err="1"/>
              <a:t>patches</a:t>
            </a:r>
            <a:r>
              <a:rPr lang="es-CO" sz="3200" dirty="0"/>
              <a:t>) es una malla o mundo en donde se encuentran distribuidos los parches de forma discreta.</a:t>
            </a:r>
          </a:p>
          <a:p>
            <a:pPr marL="50800" indent="0" algn="just">
              <a:buSzPct val="100000"/>
              <a:buNone/>
            </a:pPr>
            <a:r>
              <a:rPr lang="es-CO" sz="3200" dirty="0"/>
              <a:t>Cada parche tiene atributos, tanto programables como integrados.</a:t>
            </a:r>
          </a:p>
          <a:p>
            <a:pPr algn="just">
              <a:buSzPct val="100000"/>
            </a:pPr>
            <a:r>
              <a:rPr lang="es-CO" sz="3200" dirty="0" err="1">
                <a:latin typeface="Courier New" panose="02070309020205020404" pitchFamily="49" charset="0"/>
                <a:cs typeface="Courier New" panose="02070309020205020404" pitchFamily="49" charset="0"/>
              </a:rPr>
              <a:t>pxcor</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pycor</a:t>
            </a:r>
            <a:r>
              <a:rPr lang="es-CO" sz="3200" dirty="0"/>
              <a:t> relacionan a las coordenadas de localización de un parche.</a:t>
            </a:r>
          </a:p>
          <a:p>
            <a:pPr algn="just">
              <a:buSzPct val="100000"/>
            </a:pPr>
            <a:r>
              <a:rPr lang="es-CO" sz="3200" dirty="0"/>
              <a:t>Los atributos </a:t>
            </a:r>
            <a:r>
              <a:rPr lang="es-CO" sz="3200" dirty="0" err="1"/>
              <a:t>progamados</a:t>
            </a:r>
            <a:r>
              <a:rPr lang="es-CO" sz="3200" dirty="0"/>
              <a:t> pueden ser incorporados con la clausula </a:t>
            </a:r>
            <a:r>
              <a:rPr lang="es-CO" sz="3200" dirty="0" err="1">
                <a:latin typeface="Courier New" panose="02070309020205020404" pitchFamily="49" charset="0"/>
                <a:cs typeface="Courier New" panose="02070309020205020404" pitchFamily="49" charset="0"/>
              </a:rPr>
              <a:t>patches-own</a:t>
            </a:r>
            <a:r>
              <a:rPr lang="es-CO" sz="3200" dirty="0"/>
              <a:t>.</a:t>
            </a:r>
          </a:p>
        </p:txBody>
      </p:sp>
      <p:pic>
        <p:nvPicPr>
          <p:cNvPr id="5" name="Imagen 4" descr="Imagen que contiene árbol&#10;&#10;Descripción generada automáticamente">
            <a:extLst>
              <a:ext uri="{FF2B5EF4-FFF2-40B4-BE49-F238E27FC236}">
                <a16:creationId xmlns:a16="http://schemas.microsoft.com/office/drawing/2014/main" id="{E37046D4-D780-495F-89B0-F870A6EBF273}"/>
              </a:ext>
            </a:extLst>
          </p:cNvPr>
          <p:cNvPicPr>
            <a:picLocks noChangeAspect="1"/>
          </p:cNvPicPr>
          <p:nvPr/>
        </p:nvPicPr>
        <p:blipFill>
          <a:blip r:embed="rId3"/>
          <a:stretch>
            <a:fillRect/>
          </a:stretch>
        </p:blipFill>
        <p:spPr>
          <a:xfrm>
            <a:off x="1" y="0"/>
            <a:ext cx="4914900" cy="696278"/>
          </a:xfrm>
          <a:prstGeom prst="rect">
            <a:avLst/>
          </a:prstGeom>
        </p:spPr>
      </p:pic>
    </p:spTree>
    <p:extLst>
      <p:ext uri="{BB962C8B-B14F-4D97-AF65-F5344CB8AC3E}">
        <p14:creationId xmlns:p14="http://schemas.microsoft.com/office/powerpoint/2010/main" val="3282222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Agentes</a:t>
            </a:r>
            <a:br>
              <a:rPr lang="es-MX" dirty="0"/>
            </a:br>
            <a:r>
              <a:rPr lang="es-MX" dirty="0" err="1"/>
              <a:t>Turtles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4"/>
            <a:ext cx="10515600" cy="5032375"/>
          </a:xfrm>
        </p:spPr>
        <p:txBody>
          <a:bodyPr/>
          <a:lstStyle/>
          <a:p>
            <a:pPr marL="50800" indent="0" algn="just">
              <a:buSzPct val="100000"/>
              <a:buNone/>
            </a:pPr>
            <a:r>
              <a:rPr lang="es-CO" sz="3200" dirty="0"/>
              <a:t>Las tortugas o del ingles (</a:t>
            </a:r>
            <a:r>
              <a:rPr lang="es-CO" sz="3200" dirty="0" err="1"/>
              <a:t>turtles</a:t>
            </a:r>
            <a:r>
              <a:rPr lang="es-CO" sz="3200" dirty="0"/>
              <a:t>) son los agentes con movimiento encima de los parches, múltiples tortugas pueden estar en el mismo parche.</a:t>
            </a:r>
          </a:p>
          <a:p>
            <a:pPr marL="50800" indent="0" algn="just">
              <a:buSzPct val="100000"/>
              <a:buNone/>
            </a:pPr>
            <a:r>
              <a:rPr lang="es-CO" sz="3200" dirty="0"/>
              <a:t>Cada tortuga tiene atributos, tanto programables como integrados.</a:t>
            </a:r>
          </a:p>
          <a:p>
            <a:pPr algn="just">
              <a:buSzPct val="100000"/>
            </a:pPr>
            <a:r>
              <a:rPr lang="es-CO" sz="3200" dirty="0" err="1">
                <a:latin typeface="Courier New" panose="02070309020205020404" pitchFamily="49" charset="0"/>
                <a:cs typeface="Courier New" panose="02070309020205020404" pitchFamily="49" charset="0"/>
              </a:rPr>
              <a:t>xcor</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ycor</a:t>
            </a:r>
            <a:r>
              <a:rPr lang="es-CO" sz="3200" dirty="0"/>
              <a:t> relacionan a las coordenadas de localización de una tortuga.</a:t>
            </a:r>
          </a:p>
          <a:p>
            <a:pPr algn="just">
              <a:buSzPct val="100000"/>
            </a:pPr>
            <a:r>
              <a:rPr lang="es-CO" sz="3200" dirty="0"/>
              <a:t>Los atributos programados pueden ser incorporados con la clausula </a:t>
            </a:r>
            <a:r>
              <a:rPr lang="es-CO" sz="3200" dirty="0" err="1">
                <a:latin typeface="Courier New" panose="02070309020205020404" pitchFamily="49" charset="0"/>
                <a:cs typeface="Courier New" panose="02070309020205020404" pitchFamily="49" charset="0"/>
              </a:rPr>
              <a:t>turtles-own</a:t>
            </a:r>
            <a:r>
              <a:rPr lang="es-CO" sz="3200" dirty="0"/>
              <a:t>.</a:t>
            </a:r>
          </a:p>
        </p:txBody>
      </p:sp>
      <p:pic>
        <p:nvPicPr>
          <p:cNvPr id="5" name="Imagen 4" descr="Imagen que contiene árbol&#10;&#10;Descripción generada automáticamente">
            <a:extLst>
              <a:ext uri="{FF2B5EF4-FFF2-40B4-BE49-F238E27FC236}">
                <a16:creationId xmlns:a16="http://schemas.microsoft.com/office/drawing/2014/main" id="{B440B8F5-9E30-4CF7-8EFD-01CF0BEF8D7B}"/>
              </a:ext>
            </a:extLst>
          </p:cNvPr>
          <p:cNvPicPr>
            <a:picLocks noChangeAspect="1"/>
          </p:cNvPicPr>
          <p:nvPr/>
        </p:nvPicPr>
        <p:blipFill>
          <a:blip r:embed="rId3"/>
          <a:stretch>
            <a:fillRect/>
          </a:stretch>
        </p:blipFill>
        <p:spPr>
          <a:xfrm>
            <a:off x="1" y="0"/>
            <a:ext cx="4914900" cy="696278"/>
          </a:xfrm>
          <a:prstGeom prst="rect">
            <a:avLst/>
          </a:prstGeom>
        </p:spPr>
      </p:pic>
    </p:spTree>
    <p:extLst>
      <p:ext uri="{BB962C8B-B14F-4D97-AF65-F5344CB8AC3E}">
        <p14:creationId xmlns:p14="http://schemas.microsoft.com/office/powerpoint/2010/main" val="2781683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Agentes</a:t>
            </a:r>
            <a:br>
              <a:rPr lang="es-MX" dirty="0"/>
            </a:br>
            <a:r>
              <a:rPr lang="es-MX" dirty="0" err="1"/>
              <a:t>Agentsets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4"/>
            <a:ext cx="10515600" cy="5032375"/>
          </a:xfrm>
        </p:spPr>
        <p:txBody>
          <a:bodyPr/>
          <a:lstStyle/>
          <a:p>
            <a:pPr marL="50800" indent="0" algn="just">
              <a:buSzPct val="100000"/>
              <a:buNone/>
            </a:pPr>
            <a:r>
              <a:rPr lang="es-CO" sz="3200" dirty="0"/>
              <a:t>Un “</a:t>
            </a:r>
            <a:r>
              <a:rPr lang="es-CO" sz="3200" dirty="0" err="1"/>
              <a:t>agentset</a:t>
            </a:r>
            <a:r>
              <a:rPr lang="es-CO" sz="3200" dirty="0"/>
              <a:t>“ es un conjunto de agentes.</a:t>
            </a:r>
          </a:p>
          <a:p>
            <a:pPr marL="50800" indent="0" algn="just">
              <a:buSzPct val="100000"/>
              <a:buNone/>
            </a:pPr>
            <a:r>
              <a:rPr lang="es-CO" sz="3200" dirty="0"/>
              <a:t>Existen configuraciones definidas por NetLogo para llamar a los conjuntos de agentes.</a:t>
            </a:r>
          </a:p>
          <a:p>
            <a:pPr algn="just">
              <a:buSzPct val="100000"/>
            </a:pPr>
            <a:r>
              <a:rPr lang="es-CO" sz="3200" dirty="0" err="1"/>
              <a:t>turtles</a:t>
            </a:r>
            <a:r>
              <a:rPr lang="es-CO" sz="3200" dirty="0"/>
              <a:t>: todas las tortugas en el mundo.</a:t>
            </a:r>
          </a:p>
          <a:p>
            <a:pPr algn="just">
              <a:buSzPct val="100000"/>
            </a:pPr>
            <a:r>
              <a:rPr lang="es-CO" sz="3200" dirty="0" err="1"/>
              <a:t>patches</a:t>
            </a:r>
            <a:r>
              <a:rPr lang="es-CO" sz="3200" dirty="0"/>
              <a:t>: todos los parches en el mundo.</a:t>
            </a:r>
          </a:p>
          <a:p>
            <a:pPr algn="just">
              <a:buSzPct val="100000"/>
            </a:pPr>
            <a:endParaRPr lang="es-CO" sz="3200" dirty="0"/>
          </a:p>
          <a:p>
            <a:pPr marL="50800" indent="0" algn="just">
              <a:buSzPct val="100000"/>
              <a:buNone/>
            </a:pPr>
            <a:r>
              <a:rPr lang="es-CO" sz="3200" dirty="0"/>
              <a:t>Los agentsets pueden recibir instrucciones y selecciones.</a:t>
            </a:r>
          </a:p>
        </p:txBody>
      </p:sp>
      <p:pic>
        <p:nvPicPr>
          <p:cNvPr id="5" name="Imagen 4" descr="Imagen que contiene árbol&#10;&#10;Descripción generada automáticamente">
            <a:extLst>
              <a:ext uri="{FF2B5EF4-FFF2-40B4-BE49-F238E27FC236}">
                <a16:creationId xmlns:a16="http://schemas.microsoft.com/office/drawing/2014/main" id="{B440B8F5-9E30-4CF7-8EFD-01CF0BEF8D7B}"/>
              </a:ext>
            </a:extLst>
          </p:cNvPr>
          <p:cNvPicPr>
            <a:picLocks noChangeAspect="1"/>
          </p:cNvPicPr>
          <p:nvPr/>
        </p:nvPicPr>
        <p:blipFill>
          <a:blip r:embed="rId3"/>
          <a:stretch>
            <a:fillRect/>
          </a:stretch>
        </p:blipFill>
        <p:spPr>
          <a:xfrm>
            <a:off x="1" y="0"/>
            <a:ext cx="4914900" cy="696278"/>
          </a:xfrm>
          <a:prstGeom prst="rect">
            <a:avLst/>
          </a:prstGeom>
        </p:spPr>
      </p:pic>
    </p:spTree>
    <p:extLst>
      <p:ext uri="{BB962C8B-B14F-4D97-AF65-F5344CB8AC3E}">
        <p14:creationId xmlns:p14="http://schemas.microsoft.com/office/powerpoint/2010/main" val="951808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Agentes</a:t>
            </a:r>
            <a:br>
              <a:rPr lang="es-MX" dirty="0"/>
            </a:br>
            <a:r>
              <a:rPr lang="es-MX" dirty="0"/>
              <a:t>Variables globales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4"/>
            <a:ext cx="10515600" cy="5032375"/>
          </a:xfrm>
        </p:spPr>
        <p:txBody>
          <a:bodyPr/>
          <a:lstStyle/>
          <a:p>
            <a:pPr marL="50800" indent="0" algn="just">
              <a:buSzPct val="100000"/>
              <a:buNone/>
            </a:pPr>
            <a:r>
              <a:rPr lang="es-CO" sz="3200" dirty="0"/>
              <a:t>Las variables globales pueden ser accedidas por todos los agentes y tienen un solo valor.</a:t>
            </a:r>
          </a:p>
          <a:p>
            <a:pPr marL="50800" indent="0" algn="just">
              <a:buSzPct val="100000"/>
              <a:buNone/>
            </a:pPr>
            <a:r>
              <a:rPr lang="es-CO" sz="3200" dirty="0"/>
              <a:t>Las variables globales pueden ser asignadas a objetos los cuales el modelo puede modificar en ejecución y afectar el estado del modelo en </a:t>
            </a:r>
            <a:r>
              <a:rPr lang="es-CO" sz="3200" dirty="0" err="1"/>
              <a:t>pre-ejecución</a:t>
            </a:r>
            <a:r>
              <a:rPr lang="es-CO" sz="3200" dirty="0"/>
              <a:t>, ejecución y </a:t>
            </a:r>
            <a:r>
              <a:rPr lang="es-CO" sz="3200" dirty="0" err="1"/>
              <a:t>post-ejecución</a:t>
            </a:r>
            <a:r>
              <a:rPr lang="es-CO" sz="3200" dirty="0"/>
              <a:t>.</a:t>
            </a:r>
          </a:p>
        </p:txBody>
      </p:sp>
      <p:pic>
        <p:nvPicPr>
          <p:cNvPr id="5" name="Imagen 4" descr="Imagen que contiene árbol&#10;&#10;Descripción generada automáticamente">
            <a:extLst>
              <a:ext uri="{FF2B5EF4-FFF2-40B4-BE49-F238E27FC236}">
                <a16:creationId xmlns:a16="http://schemas.microsoft.com/office/drawing/2014/main" id="{B440B8F5-9E30-4CF7-8EFD-01CF0BEF8D7B}"/>
              </a:ext>
            </a:extLst>
          </p:cNvPr>
          <p:cNvPicPr>
            <a:picLocks noChangeAspect="1"/>
          </p:cNvPicPr>
          <p:nvPr/>
        </p:nvPicPr>
        <p:blipFill>
          <a:blip r:embed="rId3"/>
          <a:stretch>
            <a:fillRect/>
          </a:stretch>
        </p:blipFill>
        <p:spPr>
          <a:xfrm>
            <a:off x="1" y="0"/>
            <a:ext cx="4914900" cy="696278"/>
          </a:xfrm>
          <a:prstGeom prst="rect">
            <a:avLst/>
          </a:prstGeom>
        </p:spPr>
      </p:pic>
    </p:spTree>
    <p:extLst>
      <p:ext uri="{BB962C8B-B14F-4D97-AF65-F5344CB8AC3E}">
        <p14:creationId xmlns:p14="http://schemas.microsoft.com/office/powerpoint/2010/main" val="410325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árbol&#10;&#10;Descripción generada automáticamente">
            <a:extLst>
              <a:ext uri="{FF2B5EF4-FFF2-40B4-BE49-F238E27FC236}">
                <a16:creationId xmlns:a16="http://schemas.microsoft.com/office/drawing/2014/main" id="{CB05207A-F61E-47B2-ABB9-6EBE11A39FC0}"/>
              </a:ext>
            </a:extLst>
          </p:cNvPr>
          <p:cNvPicPr>
            <a:picLocks noChangeAspect="1"/>
          </p:cNvPicPr>
          <p:nvPr/>
        </p:nvPicPr>
        <p:blipFill>
          <a:blip r:embed="rId3"/>
          <a:stretch>
            <a:fillRect/>
          </a:stretch>
        </p:blipFill>
        <p:spPr>
          <a:xfrm>
            <a:off x="1" y="0"/>
            <a:ext cx="4914900" cy="696278"/>
          </a:xfrm>
          <a:prstGeom prst="rect">
            <a:avLst/>
          </a:prstGeom>
        </p:spPr>
      </p:pic>
      <p:pic>
        <p:nvPicPr>
          <p:cNvPr id="9" name="Picture 3">
            <a:extLst>
              <a:ext uri="{FF2B5EF4-FFF2-40B4-BE49-F238E27FC236}">
                <a16:creationId xmlns:a16="http://schemas.microsoft.com/office/drawing/2014/main" id="{72FD1E1B-43D2-451A-B8D3-ABCF83EC9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075" y="104067"/>
            <a:ext cx="6434138" cy="664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Marcador de texto 2">
            <a:extLst>
              <a:ext uri="{FF2B5EF4-FFF2-40B4-BE49-F238E27FC236}">
                <a16:creationId xmlns:a16="http://schemas.microsoft.com/office/drawing/2014/main" id="{B7490898-1915-4C26-9A7E-B8AEA1D84A47}"/>
              </a:ext>
            </a:extLst>
          </p:cNvPr>
          <p:cNvSpPr>
            <a:spLocks noGrp="1"/>
          </p:cNvSpPr>
          <p:nvPr>
            <p:ph type="body" idx="1"/>
          </p:nvPr>
        </p:nvSpPr>
        <p:spPr>
          <a:xfrm>
            <a:off x="0" y="876300"/>
            <a:ext cx="5057775" cy="5877632"/>
          </a:xfrm>
        </p:spPr>
        <p:txBody>
          <a:bodyPr/>
          <a:lstStyle/>
          <a:p>
            <a:pPr marL="50800" indent="0" algn="just">
              <a:buSzPct val="100000"/>
              <a:buNone/>
            </a:pPr>
            <a:r>
              <a:rPr lang="es-CO" sz="2400" dirty="0"/>
              <a:t>Parches en color negro </a:t>
            </a:r>
            <a:r>
              <a:rPr lang="es-CO" sz="2400"/>
              <a:t>y verde.</a:t>
            </a:r>
            <a:endParaRPr lang="es-CO" sz="2400" dirty="0"/>
          </a:p>
          <a:p>
            <a:pPr marL="50800" indent="0" algn="just">
              <a:buSzPct val="100000"/>
              <a:buNone/>
            </a:pPr>
            <a:r>
              <a:rPr lang="es-CO" sz="2400" dirty="0"/>
              <a:t>Parches son cuadrados generados aleatoriamente por el modelador. </a:t>
            </a:r>
          </a:p>
          <a:p>
            <a:pPr marL="50800" indent="0" algn="just">
              <a:buSzPct val="100000"/>
              <a:buNone/>
            </a:pPr>
            <a:endParaRPr lang="es-CO" sz="2400" dirty="0"/>
          </a:p>
          <a:p>
            <a:pPr marL="50800" indent="0" algn="just">
              <a:buSzPct val="100000"/>
              <a:buNone/>
            </a:pPr>
            <a:r>
              <a:rPr lang="es-CO" sz="2400" dirty="0"/>
              <a:t>Las tortugas son en varios colores y se puedes configurar, por defecto son flechas y pueden moverse “libremente”.</a:t>
            </a:r>
          </a:p>
          <a:p>
            <a:pPr marL="50800" indent="0" algn="just">
              <a:buSzPct val="100000"/>
              <a:buNone/>
            </a:pPr>
            <a:endParaRPr lang="es-CO" sz="2400" dirty="0"/>
          </a:p>
          <a:p>
            <a:pPr marL="50800" indent="0" algn="just">
              <a:buSzPct val="100000"/>
              <a:buNone/>
            </a:pPr>
            <a:endParaRPr lang="es-CO" sz="2400" dirty="0"/>
          </a:p>
          <a:p>
            <a:pPr marL="50800" indent="0" algn="just">
              <a:buSzPct val="100000"/>
              <a:buNone/>
            </a:pPr>
            <a:r>
              <a:rPr lang="es-CO" sz="2400" dirty="0"/>
              <a:t>El mundo puede configurarse como un </a:t>
            </a:r>
            <a:r>
              <a:rPr lang="es-CO" sz="2400" dirty="0" err="1"/>
              <a:t>torus</a:t>
            </a:r>
            <a:r>
              <a:rPr lang="es-CO" sz="2400" dirty="0"/>
              <a:t> o un espacio limitado.</a:t>
            </a:r>
          </a:p>
        </p:txBody>
      </p:sp>
      <p:pic>
        <p:nvPicPr>
          <p:cNvPr id="14" name="Imagen 13">
            <a:extLst>
              <a:ext uri="{FF2B5EF4-FFF2-40B4-BE49-F238E27FC236}">
                <a16:creationId xmlns:a16="http://schemas.microsoft.com/office/drawing/2014/main" id="{9C46B841-9197-4802-91FD-D2C960ED122D}"/>
              </a:ext>
            </a:extLst>
          </p:cNvPr>
          <p:cNvPicPr>
            <a:picLocks noChangeAspect="1"/>
          </p:cNvPicPr>
          <p:nvPr/>
        </p:nvPicPr>
        <p:blipFill>
          <a:blip r:embed="rId5"/>
          <a:stretch>
            <a:fillRect/>
          </a:stretch>
        </p:blipFill>
        <p:spPr>
          <a:xfrm>
            <a:off x="690534" y="2257397"/>
            <a:ext cx="409632" cy="400106"/>
          </a:xfrm>
          <a:prstGeom prst="rect">
            <a:avLst/>
          </a:prstGeom>
        </p:spPr>
      </p:pic>
      <p:pic>
        <p:nvPicPr>
          <p:cNvPr id="16" name="Imagen 15">
            <a:extLst>
              <a:ext uri="{FF2B5EF4-FFF2-40B4-BE49-F238E27FC236}">
                <a16:creationId xmlns:a16="http://schemas.microsoft.com/office/drawing/2014/main" id="{10E45DBB-BAF4-4E34-A691-73758C7F306B}"/>
              </a:ext>
            </a:extLst>
          </p:cNvPr>
          <p:cNvPicPr>
            <a:picLocks noChangeAspect="1"/>
          </p:cNvPicPr>
          <p:nvPr/>
        </p:nvPicPr>
        <p:blipFill>
          <a:blip r:embed="rId6"/>
          <a:stretch>
            <a:fillRect/>
          </a:stretch>
        </p:blipFill>
        <p:spPr>
          <a:xfrm>
            <a:off x="1752491" y="4300498"/>
            <a:ext cx="1552792" cy="562053"/>
          </a:xfrm>
          <a:prstGeom prst="rect">
            <a:avLst/>
          </a:prstGeom>
        </p:spPr>
      </p:pic>
      <p:pic>
        <p:nvPicPr>
          <p:cNvPr id="18" name="Picture 2">
            <a:extLst>
              <a:ext uri="{FF2B5EF4-FFF2-40B4-BE49-F238E27FC236}">
                <a16:creationId xmlns:a16="http://schemas.microsoft.com/office/drawing/2014/main" id="{84AED873-EDEF-47E8-94AC-F29CA57AFA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3698" y="5813531"/>
            <a:ext cx="1631203" cy="10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203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4543425" cy="1325563"/>
          </a:xfrm>
        </p:spPr>
        <p:txBody>
          <a:bodyPr/>
          <a:lstStyle/>
          <a:p>
            <a:r>
              <a:rPr lang="es-MX" dirty="0"/>
              <a:t>NetLogo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132842" y="1825625"/>
            <a:ext cx="4572508" cy="4832350"/>
          </a:xfrm>
        </p:spPr>
        <p:txBody>
          <a:bodyPr/>
          <a:lstStyle/>
          <a:p>
            <a:pPr marL="50800" indent="0" algn="just">
              <a:buSzPct val="100000"/>
              <a:buNone/>
            </a:pPr>
            <a:r>
              <a:rPr lang="es-CO" sz="3200" dirty="0"/>
              <a:t>Bienvenido al mundo de NetLogo.</a:t>
            </a:r>
          </a:p>
          <a:p>
            <a:pPr marL="50800" indent="0" algn="just">
              <a:buSzPct val="100000"/>
              <a:buNone/>
            </a:pPr>
            <a:r>
              <a:rPr lang="es-CO" sz="3200" dirty="0"/>
              <a:t>Vamos a revisar objeto por objeto los componentes del entorno del Software de uso especifico para Agentes.</a:t>
            </a:r>
          </a:p>
        </p:txBody>
      </p:sp>
      <p:pic>
        <p:nvPicPr>
          <p:cNvPr id="5" name="Imagen 4">
            <a:extLst>
              <a:ext uri="{FF2B5EF4-FFF2-40B4-BE49-F238E27FC236}">
                <a16:creationId xmlns:a16="http://schemas.microsoft.com/office/drawing/2014/main" id="{E6C41EEA-30FE-4AA9-9FB0-7EDC5E3E7A06}"/>
              </a:ext>
            </a:extLst>
          </p:cNvPr>
          <p:cNvPicPr>
            <a:picLocks noChangeAspect="1"/>
          </p:cNvPicPr>
          <p:nvPr/>
        </p:nvPicPr>
        <p:blipFill>
          <a:blip r:embed="rId3"/>
          <a:stretch>
            <a:fillRect/>
          </a:stretch>
        </p:blipFill>
        <p:spPr>
          <a:xfrm>
            <a:off x="4781042" y="32870"/>
            <a:ext cx="7278116" cy="6697010"/>
          </a:xfrm>
          <a:prstGeom prst="rect">
            <a:avLst/>
          </a:prstGeom>
        </p:spPr>
      </p:pic>
    </p:spTree>
    <p:extLst>
      <p:ext uri="{BB962C8B-B14F-4D97-AF65-F5344CB8AC3E}">
        <p14:creationId xmlns:p14="http://schemas.microsoft.com/office/powerpoint/2010/main" val="480596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4543425" cy="1325563"/>
          </a:xfrm>
        </p:spPr>
        <p:txBody>
          <a:bodyPr/>
          <a:lstStyle/>
          <a:p>
            <a:pPr algn="l"/>
            <a:r>
              <a:rPr lang="es-MX" dirty="0"/>
              <a:t>NetLogo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132842" y="1825625"/>
            <a:ext cx="4572508" cy="4832350"/>
          </a:xfrm>
        </p:spPr>
        <p:txBody>
          <a:bodyPr/>
          <a:lstStyle/>
          <a:p>
            <a:pPr marL="50800" indent="0" algn="just">
              <a:buSzPct val="100000"/>
              <a:buNone/>
            </a:pPr>
            <a:r>
              <a:rPr lang="es-CO" dirty="0"/>
              <a:t>Botones de control.</a:t>
            </a:r>
          </a:p>
          <a:p>
            <a:pPr marL="50800" indent="0" algn="just">
              <a:buSzPct val="100000"/>
              <a:buNone/>
            </a:pPr>
            <a:r>
              <a:rPr lang="es-CO" sz="2000" dirty="0"/>
              <a:t>Archivo: controles base, de guardar, abrir y biblioteca.</a:t>
            </a:r>
          </a:p>
          <a:p>
            <a:pPr marL="50800" indent="0" algn="just">
              <a:buSzPct val="100000"/>
              <a:buNone/>
            </a:pPr>
            <a:r>
              <a:rPr lang="es-CO" sz="2000" dirty="0"/>
              <a:t>Editar: controles de edición, copiar, pegar etc.</a:t>
            </a:r>
          </a:p>
          <a:p>
            <a:pPr marL="50800" indent="0" algn="just">
              <a:buSzPct val="100000"/>
              <a:buNone/>
            </a:pPr>
            <a:r>
              <a:rPr lang="es-CO" sz="2000" dirty="0"/>
              <a:t>Herramientas: configuración de los detalles del programa.</a:t>
            </a:r>
          </a:p>
          <a:p>
            <a:pPr marL="50800" indent="0" algn="just">
              <a:buSzPct val="100000"/>
              <a:buNone/>
            </a:pPr>
            <a:r>
              <a:rPr lang="es-CO" sz="2000" dirty="0"/>
              <a:t>Tamaño: controles de tamaño del programa.</a:t>
            </a:r>
          </a:p>
          <a:p>
            <a:pPr marL="50800" indent="0" algn="just">
              <a:buSzPct val="100000"/>
              <a:buNone/>
            </a:pPr>
            <a:r>
              <a:rPr lang="es-CO" sz="2000" dirty="0"/>
              <a:t>Pestañas: acción a las pestañas especificas.</a:t>
            </a:r>
          </a:p>
          <a:p>
            <a:pPr marL="50800" indent="0" algn="just">
              <a:buSzPct val="100000"/>
              <a:buNone/>
            </a:pPr>
            <a:r>
              <a:rPr lang="es-CO" sz="2000" dirty="0"/>
              <a:t>Ayuda: acceso a las ayudas </a:t>
            </a:r>
            <a:r>
              <a:rPr lang="es-CO" sz="2000" b="1" dirty="0"/>
              <a:t>locales</a:t>
            </a:r>
            <a:r>
              <a:rPr lang="es-CO" sz="2000" dirty="0"/>
              <a:t>.</a:t>
            </a:r>
          </a:p>
        </p:txBody>
      </p:sp>
      <p:pic>
        <p:nvPicPr>
          <p:cNvPr id="5" name="Imagen 4">
            <a:extLst>
              <a:ext uri="{FF2B5EF4-FFF2-40B4-BE49-F238E27FC236}">
                <a16:creationId xmlns:a16="http://schemas.microsoft.com/office/drawing/2014/main" id="{E6C41EEA-30FE-4AA9-9FB0-7EDC5E3E7A06}"/>
              </a:ext>
            </a:extLst>
          </p:cNvPr>
          <p:cNvPicPr>
            <a:picLocks noChangeAspect="1"/>
          </p:cNvPicPr>
          <p:nvPr/>
        </p:nvPicPr>
        <p:blipFill>
          <a:blip r:embed="rId3"/>
          <a:stretch>
            <a:fillRect/>
          </a:stretch>
        </p:blipFill>
        <p:spPr>
          <a:xfrm>
            <a:off x="4781042" y="32870"/>
            <a:ext cx="7278116" cy="6697010"/>
          </a:xfrm>
          <a:prstGeom prst="rect">
            <a:avLst/>
          </a:prstGeom>
        </p:spPr>
      </p:pic>
      <p:pic>
        <p:nvPicPr>
          <p:cNvPr id="6" name="Imagen 5">
            <a:extLst>
              <a:ext uri="{FF2B5EF4-FFF2-40B4-BE49-F238E27FC236}">
                <a16:creationId xmlns:a16="http://schemas.microsoft.com/office/drawing/2014/main" id="{07E7ED5F-5A05-458D-81BC-A0BEB5110BE8}"/>
              </a:ext>
            </a:extLst>
          </p:cNvPr>
          <p:cNvPicPr>
            <a:picLocks noChangeAspect="1"/>
          </p:cNvPicPr>
          <p:nvPr/>
        </p:nvPicPr>
        <p:blipFill>
          <a:blip r:embed="rId4"/>
          <a:stretch>
            <a:fillRect/>
          </a:stretch>
        </p:blipFill>
        <p:spPr>
          <a:xfrm>
            <a:off x="4781042" y="365126"/>
            <a:ext cx="5271793" cy="331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Flecha: a la derecha 8">
            <a:extLst>
              <a:ext uri="{FF2B5EF4-FFF2-40B4-BE49-F238E27FC236}">
                <a16:creationId xmlns:a16="http://schemas.microsoft.com/office/drawing/2014/main" id="{2FF1A69F-9E90-46ED-B254-246D87644477}"/>
              </a:ext>
            </a:extLst>
          </p:cNvPr>
          <p:cNvSpPr/>
          <p:nvPr/>
        </p:nvSpPr>
        <p:spPr>
          <a:xfrm>
            <a:off x="3073908" y="127454"/>
            <a:ext cx="1555750" cy="8540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03747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4543425" cy="1325563"/>
          </a:xfrm>
        </p:spPr>
        <p:txBody>
          <a:bodyPr/>
          <a:lstStyle/>
          <a:p>
            <a:pPr algn="l"/>
            <a:r>
              <a:rPr lang="es-MX" dirty="0"/>
              <a:t>NetLogo</a:t>
            </a:r>
            <a:endParaRPr lang="es-CO" dirty="0"/>
          </a:p>
        </p:txBody>
      </p:sp>
      <p:pic>
        <p:nvPicPr>
          <p:cNvPr id="5" name="Imagen 4">
            <a:extLst>
              <a:ext uri="{FF2B5EF4-FFF2-40B4-BE49-F238E27FC236}">
                <a16:creationId xmlns:a16="http://schemas.microsoft.com/office/drawing/2014/main" id="{E6C41EEA-30FE-4AA9-9FB0-7EDC5E3E7A06}"/>
              </a:ext>
            </a:extLst>
          </p:cNvPr>
          <p:cNvPicPr>
            <a:picLocks noChangeAspect="1"/>
          </p:cNvPicPr>
          <p:nvPr/>
        </p:nvPicPr>
        <p:blipFill>
          <a:blip r:embed="rId3"/>
          <a:stretch>
            <a:fillRect/>
          </a:stretch>
        </p:blipFill>
        <p:spPr>
          <a:xfrm>
            <a:off x="4781042" y="32870"/>
            <a:ext cx="7278116" cy="6697010"/>
          </a:xfrm>
          <a:prstGeom prst="rect">
            <a:avLst/>
          </a:prstGeom>
        </p:spPr>
      </p:pic>
      <p:pic>
        <p:nvPicPr>
          <p:cNvPr id="6" name="Imagen 5">
            <a:extLst>
              <a:ext uri="{FF2B5EF4-FFF2-40B4-BE49-F238E27FC236}">
                <a16:creationId xmlns:a16="http://schemas.microsoft.com/office/drawing/2014/main" id="{3B88E9F2-B004-4860-9E21-37F73757E058}"/>
              </a:ext>
            </a:extLst>
          </p:cNvPr>
          <p:cNvPicPr>
            <a:picLocks noChangeAspect="1"/>
          </p:cNvPicPr>
          <p:nvPr/>
        </p:nvPicPr>
        <p:blipFill>
          <a:blip r:embed="rId4"/>
          <a:stretch>
            <a:fillRect/>
          </a:stretch>
        </p:blipFill>
        <p:spPr>
          <a:xfrm>
            <a:off x="4781042" y="547443"/>
            <a:ext cx="3547561" cy="5556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Flecha: a la derecha 7">
            <a:extLst>
              <a:ext uri="{FF2B5EF4-FFF2-40B4-BE49-F238E27FC236}">
                <a16:creationId xmlns:a16="http://schemas.microsoft.com/office/drawing/2014/main" id="{0C0C41D3-D793-4DFA-B86E-FEA4D7705ED7}"/>
              </a:ext>
            </a:extLst>
          </p:cNvPr>
          <p:cNvSpPr/>
          <p:nvPr/>
        </p:nvSpPr>
        <p:spPr>
          <a:xfrm>
            <a:off x="3063367" y="398227"/>
            <a:ext cx="1555750" cy="8540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11" name="Marcador de texto 2">
            <a:extLst>
              <a:ext uri="{FF2B5EF4-FFF2-40B4-BE49-F238E27FC236}">
                <a16:creationId xmlns:a16="http://schemas.microsoft.com/office/drawing/2014/main" id="{B6AFB31B-6268-4B3D-BBBC-1726D40A97B0}"/>
              </a:ext>
            </a:extLst>
          </p:cNvPr>
          <p:cNvSpPr>
            <a:spLocks noGrp="1"/>
          </p:cNvSpPr>
          <p:nvPr>
            <p:ph type="body" idx="1"/>
          </p:nvPr>
        </p:nvSpPr>
        <p:spPr>
          <a:xfrm>
            <a:off x="132842" y="1825625"/>
            <a:ext cx="4572508" cy="4832350"/>
          </a:xfrm>
        </p:spPr>
        <p:txBody>
          <a:bodyPr/>
          <a:lstStyle/>
          <a:p>
            <a:pPr marL="50800" indent="0" algn="just">
              <a:buSzPct val="100000"/>
              <a:buNone/>
            </a:pPr>
            <a:r>
              <a:rPr lang="es-CO" dirty="0"/>
              <a:t>Pestañas de interfaz.</a:t>
            </a:r>
          </a:p>
          <a:p>
            <a:pPr marL="50800" indent="0" algn="just">
              <a:buSzPct val="100000"/>
              <a:buNone/>
            </a:pPr>
            <a:r>
              <a:rPr lang="es-CO" sz="2000" dirty="0"/>
              <a:t>Ejecutar: cambia el entorno a la vista de ejecución del modelo.</a:t>
            </a:r>
          </a:p>
          <a:p>
            <a:pPr marL="50800" indent="0" algn="just">
              <a:buSzPct val="100000"/>
              <a:buNone/>
            </a:pPr>
            <a:r>
              <a:rPr lang="es-CO" sz="2000" dirty="0"/>
              <a:t>Información: cambia el entorno a la vista de información del modelo.</a:t>
            </a:r>
          </a:p>
          <a:p>
            <a:pPr marL="50800" indent="0" algn="just">
              <a:buSzPct val="100000"/>
              <a:buNone/>
            </a:pPr>
            <a:r>
              <a:rPr lang="es-CO" sz="2000" dirty="0"/>
              <a:t>Código: cambia el entorno a la vista de código del modelo.</a:t>
            </a:r>
          </a:p>
        </p:txBody>
      </p:sp>
      <p:pic>
        <p:nvPicPr>
          <p:cNvPr id="13" name="Imagen 12">
            <a:extLst>
              <a:ext uri="{FF2B5EF4-FFF2-40B4-BE49-F238E27FC236}">
                <a16:creationId xmlns:a16="http://schemas.microsoft.com/office/drawing/2014/main" id="{E46FB722-7442-4DB6-82A0-602FA6D01331}"/>
              </a:ext>
            </a:extLst>
          </p:cNvPr>
          <p:cNvPicPr>
            <a:picLocks noChangeAspect="1"/>
          </p:cNvPicPr>
          <p:nvPr/>
        </p:nvPicPr>
        <p:blipFill>
          <a:blip r:embed="rId5"/>
          <a:stretch>
            <a:fillRect/>
          </a:stretch>
        </p:blipFill>
        <p:spPr>
          <a:xfrm>
            <a:off x="5139773" y="1465944"/>
            <a:ext cx="6573256" cy="4827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a:extLst>
              <a:ext uri="{FF2B5EF4-FFF2-40B4-BE49-F238E27FC236}">
                <a16:creationId xmlns:a16="http://schemas.microsoft.com/office/drawing/2014/main" id="{5ED73845-69AF-499B-8E49-A3D9AFB0F569}"/>
              </a:ext>
            </a:extLst>
          </p:cNvPr>
          <p:cNvPicPr>
            <a:picLocks noChangeAspect="1"/>
          </p:cNvPicPr>
          <p:nvPr/>
        </p:nvPicPr>
        <p:blipFill>
          <a:blip r:embed="rId6"/>
          <a:stretch>
            <a:fillRect/>
          </a:stretch>
        </p:blipFill>
        <p:spPr>
          <a:xfrm>
            <a:off x="5368020" y="1690689"/>
            <a:ext cx="6104159" cy="4489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0427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4543425" cy="1325563"/>
          </a:xfrm>
        </p:spPr>
        <p:txBody>
          <a:bodyPr/>
          <a:lstStyle/>
          <a:p>
            <a:r>
              <a:rPr lang="es-MX" dirty="0"/>
              <a:t>NetLogo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132842" y="1825625"/>
            <a:ext cx="4572508" cy="4832350"/>
          </a:xfrm>
        </p:spPr>
        <p:txBody>
          <a:bodyPr/>
          <a:lstStyle/>
          <a:p>
            <a:pPr marL="50800" indent="0" algn="just">
              <a:buSzPct val="100000"/>
              <a:buNone/>
            </a:pPr>
            <a:r>
              <a:rPr lang="es-CO" sz="3200" dirty="0"/>
              <a:t>Objetos que se puede ingresar al modelo.</a:t>
            </a:r>
          </a:p>
          <a:p>
            <a:pPr marL="50800" indent="0" algn="just">
              <a:buSzPct val="100000"/>
              <a:buNone/>
            </a:pPr>
            <a:r>
              <a:rPr lang="es-CO" sz="2000" dirty="0"/>
              <a:t>Botón.</a:t>
            </a:r>
          </a:p>
          <a:p>
            <a:pPr marL="50800" indent="0" algn="just">
              <a:buSzPct val="100000"/>
              <a:buNone/>
            </a:pPr>
            <a:r>
              <a:rPr lang="es-CO" sz="2000" dirty="0"/>
              <a:t>Deslizador.</a:t>
            </a:r>
          </a:p>
          <a:p>
            <a:pPr marL="50800" indent="0" algn="just">
              <a:buSzPct val="100000"/>
              <a:buNone/>
            </a:pPr>
            <a:r>
              <a:rPr lang="es-CO" sz="2000" dirty="0"/>
              <a:t>Interruptor.</a:t>
            </a:r>
          </a:p>
          <a:p>
            <a:pPr marL="50800" indent="0" algn="just">
              <a:buSzPct val="100000"/>
              <a:buNone/>
            </a:pPr>
            <a:r>
              <a:rPr lang="es-CO" sz="2000" dirty="0"/>
              <a:t>Seleccionador.</a:t>
            </a:r>
          </a:p>
          <a:p>
            <a:pPr marL="50800" indent="0" algn="just">
              <a:buSzPct val="100000"/>
              <a:buNone/>
            </a:pPr>
            <a:r>
              <a:rPr lang="es-CO" sz="2000" dirty="0"/>
              <a:t>Entrada.</a:t>
            </a:r>
          </a:p>
          <a:p>
            <a:pPr marL="50800" indent="0" algn="just">
              <a:buSzPct val="100000"/>
              <a:buNone/>
            </a:pPr>
            <a:r>
              <a:rPr lang="es-CO" sz="2000" dirty="0"/>
              <a:t>Monitor.</a:t>
            </a:r>
          </a:p>
          <a:p>
            <a:pPr marL="50800" indent="0" algn="just">
              <a:buSzPct val="100000"/>
              <a:buNone/>
            </a:pPr>
            <a:r>
              <a:rPr lang="es-CO" sz="2000" dirty="0"/>
              <a:t>Grafico.</a:t>
            </a:r>
          </a:p>
          <a:p>
            <a:pPr marL="50800" indent="0" algn="just">
              <a:buSzPct val="100000"/>
              <a:buNone/>
            </a:pPr>
            <a:r>
              <a:rPr lang="es-CO" sz="2000" dirty="0"/>
              <a:t>Salida.</a:t>
            </a:r>
          </a:p>
          <a:p>
            <a:pPr marL="50800" indent="0" algn="just">
              <a:buSzPct val="100000"/>
              <a:buNone/>
            </a:pPr>
            <a:r>
              <a:rPr lang="es-CO" sz="2000" dirty="0"/>
              <a:t>Nota.</a:t>
            </a:r>
            <a:endParaRPr lang="es-CO" sz="3200" dirty="0"/>
          </a:p>
        </p:txBody>
      </p:sp>
      <p:pic>
        <p:nvPicPr>
          <p:cNvPr id="5" name="Imagen 4">
            <a:extLst>
              <a:ext uri="{FF2B5EF4-FFF2-40B4-BE49-F238E27FC236}">
                <a16:creationId xmlns:a16="http://schemas.microsoft.com/office/drawing/2014/main" id="{E6C41EEA-30FE-4AA9-9FB0-7EDC5E3E7A06}"/>
              </a:ext>
            </a:extLst>
          </p:cNvPr>
          <p:cNvPicPr>
            <a:picLocks noChangeAspect="1"/>
          </p:cNvPicPr>
          <p:nvPr/>
        </p:nvPicPr>
        <p:blipFill>
          <a:blip r:embed="rId3"/>
          <a:stretch>
            <a:fillRect/>
          </a:stretch>
        </p:blipFill>
        <p:spPr>
          <a:xfrm>
            <a:off x="4781042" y="32870"/>
            <a:ext cx="7278116" cy="6697010"/>
          </a:xfrm>
          <a:prstGeom prst="rect">
            <a:avLst/>
          </a:prstGeom>
        </p:spPr>
      </p:pic>
      <p:pic>
        <p:nvPicPr>
          <p:cNvPr id="6" name="Imagen 5">
            <a:extLst>
              <a:ext uri="{FF2B5EF4-FFF2-40B4-BE49-F238E27FC236}">
                <a16:creationId xmlns:a16="http://schemas.microsoft.com/office/drawing/2014/main" id="{E048CDC0-53D1-48C8-AA65-BA7DDC4542E5}"/>
              </a:ext>
            </a:extLst>
          </p:cNvPr>
          <p:cNvPicPr>
            <a:picLocks noChangeAspect="1"/>
          </p:cNvPicPr>
          <p:nvPr/>
        </p:nvPicPr>
        <p:blipFill>
          <a:blip r:embed="rId4"/>
          <a:stretch>
            <a:fillRect/>
          </a:stretch>
        </p:blipFill>
        <p:spPr>
          <a:xfrm>
            <a:off x="6096000" y="1027907"/>
            <a:ext cx="1228896" cy="1933845"/>
          </a:xfrm>
          <a:prstGeom prst="rect">
            <a:avLst/>
          </a:prstGeom>
        </p:spPr>
      </p:pic>
      <p:sp>
        <p:nvSpPr>
          <p:cNvPr id="8" name="Flecha: a la derecha 7">
            <a:extLst>
              <a:ext uri="{FF2B5EF4-FFF2-40B4-BE49-F238E27FC236}">
                <a16:creationId xmlns:a16="http://schemas.microsoft.com/office/drawing/2014/main" id="{A7FC787C-FF6C-45CB-852E-1DA8D1A5538B}"/>
              </a:ext>
            </a:extLst>
          </p:cNvPr>
          <p:cNvSpPr/>
          <p:nvPr/>
        </p:nvSpPr>
        <p:spPr>
          <a:xfrm>
            <a:off x="4540250" y="717541"/>
            <a:ext cx="1555750" cy="8540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974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4543425" cy="1325563"/>
          </a:xfrm>
        </p:spPr>
        <p:txBody>
          <a:bodyPr/>
          <a:lstStyle/>
          <a:p>
            <a:r>
              <a:rPr lang="es-MX" dirty="0"/>
              <a:t>NetLogo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132842" y="1825625"/>
            <a:ext cx="4572508" cy="4832350"/>
          </a:xfrm>
        </p:spPr>
        <p:txBody>
          <a:bodyPr/>
          <a:lstStyle/>
          <a:p>
            <a:pPr marL="50800" indent="0" algn="just">
              <a:buSzPct val="100000"/>
              <a:buNone/>
            </a:pPr>
            <a:r>
              <a:rPr lang="es-CO" sz="3200" dirty="0"/>
              <a:t>Control de velocidad del modelo.</a:t>
            </a:r>
          </a:p>
        </p:txBody>
      </p:sp>
      <p:pic>
        <p:nvPicPr>
          <p:cNvPr id="5" name="Imagen 4">
            <a:extLst>
              <a:ext uri="{FF2B5EF4-FFF2-40B4-BE49-F238E27FC236}">
                <a16:creationId xmlns:a16="http://schemas.microsoft.com/office/drawing/2014/main" id="{E6C41EEA-30FE-4AA9-9FB0-7EDC5E3E7A06}"/>
              </a:ext>
            </a:extLst>
          </p:cNvPr>
          <p:cNvPicPr>
            <a:picLocks noChangeAspect="1"/>
          </p:cNvPicPr>
          <p:nvPr/>
        </p:nvPicPr>
        <p:blipFill>
          <a:blip r:embed="rId3"/>
          <a:stretch>
            <a:fillRect/>
          </a:stretch>
        </p:blipFill>
        <p:spPr>
          <a:xfrm>
            <a:off x="4781042" y="32870"/>
            <a:ext cx="7278116" cy="6697010"/>
          </a:xfrm>
          <a:prstGeom prst="rect">
            <a:avLst/>
          </a:prstGeom>
        </p:spPr>
      </p:pic>
      <p:sp>
        <p:nvSpPr>
          <p:cNvPr id="8" name="Flecha: a la derecha 7">
            <a:extLst>
              <a:ext uri="{FF2B5EF4-FFF2-40B4-BE49-F238E27FC236}">
                <a16:creationId xmlns:a16="http://schemas.microsoft.com/office/drawing/2014/main" id="{A7FC787C-FF6C-45CB-852E-1DA8D1A5538B}"/>
              </a:ext>
            </a:extLst>
          </p:cNvPr>
          <p:cNvSpPr/>
          <p:nvPr/>
        </p:nvSpPr>
        <p:spPr>
          <a:xfrm>
            <a:off x="6427107" y="600870"/>
            <a:ext cx="1555750" cy="8540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9319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a:br>
            <a:r>
              <a:rPr lang="es-MX"/>
              <a:t>Ejemplo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buSzPct val="100000"/>
              <a:buNone/>
            </a:pPr>
            <a:r>
              <a:rPr lang="en-US" sz="2000" dirty="0"/>
              <a:t>An Example of ABM in Agriculture Pest Control Studies. Source: University of Surrey</a:t>
            </a:r>
            <a:endParaRPr lang="es-CO" sz="2000" dirty="0"/>
          </a:p>
        </p:txBody>
      </p:sp>
      <p:sp>
        <p:nvSpPr>
          <p:cNvPr id="5" name="CuadroTexto 4">
            <a:extLst>
              <a:ext uri="{FF2B5EF4-FFF2-40B4-BE49-F238E27FC236}">
                <a16:creationId xmlns:a16="http://schemas.microsoft.com/office/drawing/2014/main" id="{D6FCBC4E-AF6D-49C5-B47A-6868079A21ED}"/>
              </a:ext>
            </a:extLst>
          </p:cNvPr>
          <p:cNvSpPr txBox="1"/>
          <p:nvPr/>
        </p:nvSpPr>
        <p:spPr>
          <a:xfrm>
            <a:off x="0" y="6596390"/>
            <a:ext cx="7882128" cy="307777"/>
          </a:xfrm>
          <a:prstGeom prst="rect">
            <a:avLst/>
          </a:prstGeom>
          <a:noFill/>
        </p:spPr>
        <p:txBody>
          <a:bodyPr wrap="square">
            <a:spAutoFit/>
          </a:bodyPr>
          <a:lstStyle/>
          <a:p>
            <a:r>
              <a:rPr lang="es-CO" dirty="0">
                <a:latin typeface="Trebuchet MS" panose="020B0603020202020204" pitchFamily="34" charset="0"/>
                <a:hlinkClick r:id="rId3"/>
              </a:rPr>
              <a:t>http://jasss.soc.surrey.ac.uk/14/3/7.html</a:t>
            </a:r>
            <a:endParaRPr lang="es-CO" dirty="0">
              <a:latin typeface="Trebuchet MS" panose="020B0603020202020204" pitchFamily="34" charset="0"/>
            </a:endParaRPr>
          </a:p>
        </p:txBody>
      </p:sp>
      <p:pic>
        <p:nvPicPr>
          <p:cNvPr id="1028" name="Picture 4" descr="Figure">
            <a:extLst>
              <a:ext uri="{FF2B5EF4-FFF2-40B4-BE49-F238E27FC236}">
                <a16:creationId xmlns:a16="http://schemas.microsoft.com/office/drawing/2014/main" id="{6076C16D-830C-4559-B8CB-DCF5B60A5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246" y="2478024"/>
            <a:ext cx="8762890" cy="431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7815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4543425" cy="1325563"/>
          </a:xfrm>
        </p:spPr>
        <p:txBody>
          <a:bodyPr/>
          <a:lstStyle/>
          <a:p>
            <a:r>
              <a:rPr lang="es-MX" dirty="0"/>
              <a:t>NetLogo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132842" y="1825625"/>
            <a:ext cx="4572508" cy="4832350"/>
          </a:xfrm>
        </p:spPr>
        <p:txBody>
          <a:bodyPr/>
          <a:lstStyle/>
          <a:p>
            <a:pPr marL="50800" indent="0" algn="just">
              <a:buSzPct val="100000"/>
              <a:buNone/>
            </a:pPr>
            <a:r>
              <a:rPr lang="es-CO" sz="3200" dirty="0"/>
              <a:t>Control de actualización de la vista del modelo, establece controles continuos o manuales.</a:t>
            </a:r>
          </a:p>
        </p:txBody>
      </p:sp>
      <p:pic>
        <p:nvPicPr>
          <p:cNvPr id="5" name="Imagen 4">
            <a:extLst>
              <a:ext uri="{FF2B5EF4-FFF2-40B4-BE49-F238E27FC236}">
                <a16:creationId xmlns:a16="http://schemas.microsoft.com/office/drawing/2014/main" id="{E6C41EEA-30FE-4AA9-9FB0-7EDC5E3E7A06}"/>
              </a:ext>
            </a:extLst>
          </p:cNvPr>
          <p:cNvPicPr>
            <a:picLocks noChangeAspect="1"/>
          </p:cNvPicPr>
          <p:nvPr/>
        </p:nvPicPr>
        <p:blipFill>
          <a:blip r:embed="rId3"/>
          <a:stretch>
            <a:fillRect/>
          </a:stretch>
        </p:blipFill>
        <p:spPr>
          <a:xfrm>
            <a:off x="4781042" y="32870"/>
            <a:ext cx="7278116" cy="6697010"/>
          </a:xfrm>
          <a:prstGeom prst="rect">
            <a:avLst/>
          </a:prstGeom>
        </p:spPr>
      </p:pic>
      <p:sp>
        <p:nvSpPr>
          <p:cNvPr id="8" name="Flecha: a la derecha 7">
            <a:extLst>
              <a:ext uri="{FF2B5EF4-FFF2-40B4-BE49-F238E27FC236}">
                <a16:creationId xmlns:a16="http://schemas.microsoft.com/office/drawing/2014/main" id="{A7FC787C-FF6C-45CB-852E-1DA8D1A5538B}"/>
              </a:ext>
            </a:extLst>
          </p:cNvPr>
          <p:cNvSpPr/>
          <p:nvPr/>
        </p:nvSpPr>
        <p:spPr>
          <a:xfrm>
            <a:off x="7849507" y="731499"/>
            <a:ext cx="1555750" cy="8540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6710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4543425" cy="1325563"/>
          </a:xfrm>
        </p:spPr>
        <p:txBody>
          <a:bodyPr/>
          <a:lstStyle/>
          <a:p>
            <a:r>
              <a:rPr lang="es-MX" dirty="0"/>
              <a:t>NetLogo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132842" y="1016000"/>
            <a:ext cx="4572508" cy="5641975"/>
          </a:xfrm>
        </p:spPr>
        <p:txBody>
          <a:bodyPr/>
          <a:lstStyle/>
          <a:p>
            <a:pPr marL="50800" indent="0" algn="just">
              <a:buSzPct val="100000"/>
              <a:buNone/>
            </a:pPr>
            <a:r>
              <a:rPr lang="es-CO" sz="2400" dirty="0"/>
              <a:t>Configuración del mundo del modelo.</a:t>
            </a:r>
          </a:p>
          <a:p>
            <a:pPr marL="50800" indent="0" algn="just">
              <a:buSzPct val="100000"/>
              <a:buNone/>
            </a:pPr>
            <a:r>
              <a:rPr lang="es-CO" sz="2400" dirty="0"/>
              <a:t>Se puede definir el origen del modelo.</a:t>
            </a:r>
          </a:p>
          <a:p>
            <a:pPr marL="50800" indent="0" algn="just">
              <a:buSzPct val="100000"/>
              <a:buNone/>
            </a:pPr>
            <a:r>
              <a:rPr lang="es-CO" sz="2400" dirty="0"/>
              <a:t>Las coordenadas y su menor y mayor valor, esto configura la extensión del mundo. Y definir el estado, </a:t>
            </a:r>
            <a:r>
              <a:rPr lang="es-CO" sz="2400" dirty="0" err="1"/>
              <a:t>torus</a:t>
            </a:r>
            <a:r>
              <a:rPr lang="es-CO" sz="2400" dirty="0"/>
              <a:t> o limitado.</a:t>
            </a:r>
          </a:p>
          <a:p>
            <a:pPr marL="50800" indent="0" algn="just">
              <a:buSzPct val="100000"/>
              <a:buNone/>
            </a:pPr>
            <a:r>
              <a:rPr lang="es-CO" sz="2400" dirty="0"/>
              <a:t>El tamaño del parche o parcela, el tamaño del texto o fuente, el “</a:t>
            </a:r>
            <a:r>
              <a:rPr lang="es-CO" sz="2400" dirty="0" err="1"/>
              <a:t>frame</a:t>
            </a:r>
            <a:r>
              <a:rPr lang="es-CO" sz="2400" dirty="0"/>
              <a:t> </a:t>
            </a:r>
            <a:r>
              <a:rPr lang="es-CO" sz="2400" dirty="0" err="1"/>
              <a:t>rate</a:t>
            </a:r>
            <a:r>
              <a:rPr lang="es-CO" sz="2400" dirty="0"/>
              <a:t>” o refrescado del modelo, el control temporal y la etiqueta del control de tiempo, estándar es </a:t>
            </a:r>
            <a:r>
              <a:rPr lang="es-CO" sz="2400" b="1" dirty="0" err="1"/>
              <a:t>ticks</a:t>
            </a:r>
            <a:r>
              <a:rPr lang="es-CO" sz="2400" b="1" dirty="0"/>
              <a:t>.</a:t>
            </a:r>
          </a:p>
        </p:txBody>
      </p:sp>
      <p:pic>
        <p:nvPicPr>
          <p:cNvPr id="5" name="Imagen 4">
            <a:extLst>
              <a:ext uri="{FF2B5EF4-FFF2-40B4-BE49-F238E27FC236}">
                <a16:creationId xmlns:a16="http://schemas.microsoft.com/office/drawing/2014/main" id="{E6C41EEA-30FE-4AA9-9FB0-7EDC5E3E7A06}"/>
              </a:ext>
            </a:extLst>
          </p:cNvPr>
          <p:cNvPicPr>
            <a:picLocks noChangeAspect="1"/>
          </p:cNvPicPr>
          <p:nvPr/>
        </p:nvPicPr>
        <p:blipFill>
          <a:blip r:embed="rId3"/>
          <a:stretch>
            <a:fillRect/>
          </a:stretch>
        </p:blipFill>
        <p:spPr>
          <a:xfrm>
            <a:off x="4781042" y="32870"/>
            <a:ext cx="7278116" cy="6697010"/>
          </a:xfrm>
          <a:prstGeom prst="rect">
            <a:avLst/>
          </a:prstGeom>
        </p:spPr>
      </p:pic>
      <p:sp>
        <p:nvSpPr>
          <p:cNvPr id="8" name="Flecha: a la derecha 7">
            <a:extLst>
              <a:ext uri="{FF2B5EF4-FFF2-40B4-BE49-F238E27FC236}">
                <a16:creationId xmlns:a16="http://schemas.microsoft.com/office/drawing/2014/main" id="{A7FC787C-FF6C-45CB-852E-1DA8D1A5538B}"/>
              </a:ext>
            </a:extLst>
          </p:cNvPr>
          <p:cNvSpPr/>
          <p:nvPr/>
        </p:nvSpPr>
        <p:spPr>
          <a:xfrm>
            <a:off x="9315450" y="716984"/>
            <a:ext cx="1555750" cy="8540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pic>
        <p:nvPicPr>
          <p:cNvPr id="6" name="Imagen 5">
            <a:extLst>
              <a:ext uri="{FF2B5EF4-FFF2-40B4-BE49-F238E27FC236}">
                <a16:creationId xmlns:a16="http://schemas.microsoft.com/office/drawing/2014/main" id="{7952E3AC-4CC5-458F-B3CE-A2275E6FA7BA}"/>
              </a:ext>
            </a:extLst>
          </p:cNvPr>
          <p:cNvPicPr>
            <a:picLocks noChangeAspect="1"/>
          </p:cNvPicPr>
          <p:nvPr/>
        </p:nvPicPr>
        <p:blipFill>
          <a:blip r:embed="rId4"/>
          <a:stretch>
            <a:fillRect/>
          </a:stretch>
        </p:blipFill>
        <p:spPr>
          <a:xfrm>
            <a:off x="6096000" y="537925"/>
            <a:ext cx="4318044" cy="578214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177106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4543425" cy="1325563"/>
          </a:xfrm>
        </p:spPr>
        <p:txBody>
          <a:bodyPr/>
          <a:lstStyle/>
          <a:p>
            <a:r>
              <a:rPr lang="es-MX" dirty="0"/>
              <a:t>NetLogo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132842" y="1825625"/>
            <a:ext cx="4572508" cy="4832350"/>
          </a:xfrm>
        </p:spPr>
        <p:txBody>
          <a:bodyPr/>
          <a:lstStyle/>
          <a:p>
            <a:pPr marL="50800" indent="0" algn="just">
              <a:buSzPct val="100000"/>
              <a:buNone/>
            </a:pPr>
            <a:r>
              <a:rPr lang="es-CO" sz="3200" dirty="0"/>
              <a:t>Terminal: la terminal detalla si así el observador lo desea y lo programa detallar en una terminal detalles del modelo.</a:t>
            </a:r>
          </a:p>
        </p:txBody>
      </p:sp>
      <p:pic>
        <p:nvPicPr>
          <p:cNvPr id="5" name="Imagen 4">
            <a:extLst>
              <a:ext uri="{FF2B5EF4-FFF2-40B4-BE49-F238E27FC236}">
                <a16:creationId xmlns:a16="http://schemas.microsoft.com/office/drawing/2014/main" id="{E6C41EEA-30FE-4AA9-9FB0-7EDC5E3E7A06}"/>
              </a:ext>
            </a:extLst>
          </p:cNvPr>
          <p:cNvPicPr>
            <a:picLocks noChangeAspect="1"/>
          </p:cNvPicPr>
          <p:nvPr/>
        </p:nvPicPr>
        <p:blipFill>
          <a:blip r:embed="rId3"/>
          <a:stretch>
            <a:fillRect/>
          </a:stretch>
        </p:blipFill>
        <p:spPr>
          <a:xfrm>
            <a:off x="4781042" y="32870"/>
            <a:ext cx="7278116" cy="6697010"/>
          </a:xfrm>
          <a:prstGeom prst="rect">
            <a:avLst/>
          </a:prstGeom>
        </p:spPr>
      </p:pic>
      <p:sp>
        <p:nvSpPr>
          <p:cNvPr id="8" name="Flecha: a la derecha 7">
            <a:extLst>
              <a:ext uri="{FF2B5EF4-FFF2-40B4-BE49-F238E27FC236}">
                <a16:creationId xmlns:a16="http://schemas.microsoft.com/office/drawing/2014/main" id="{A7FC787C-FF6C-45CB-852E-1DA8D1A5538B}"/>
              </a:ext>
            </a:extLst>
          </p:cNvPr>
          <p:cNvSpPr/>
          <p:nvPr/>
        </p:nvSpPr>
        <p:spPr>
          <a:xfrm>
            <a:off x="3187446" y="5875806"/>
            <a:ext cx="1555750" cy="8540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59570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NetLogo</a:t>
            </a:r>
            <a:br>
              <a:rPr lang="es-MX" dirty="0"/>
            </a:br>
            <a:r>
              <a:rPr lang="es-MX" dirty="0"/>
              <a:t>Datos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Abrimos la biblioteca de modelos.</a:t>
            </a:r>
          </a:p>
          <a:p>
            <a:pPr marL="50800" indent="0" algn="just">
              <a:buSzPct val="100000"/>
              <a:buNone/>
            </a:pPr>
            <a:endParaRPr lang="es-CO" sz="3200" dirty="0"/>
          </a:p>
        </p:txBody>
      </p:sp>
      <p:pic>
        <p:nvPicPr>
          <p:cNvPr id="5" name="Imagen 4">
            <a:extLst>
              <a:ext uri="{FF2B5EF4-FFF2-40B4-BE49-F238E27FC236}">
                <a16:creationId xmlns:a16="http://schemas.microsoft.com/office/drawing/2014/main" id="{8C472D44-C20B-4CDE-8209-9848B3D2A958}"/>
              </a:ext>
            </a:extLst>
          </p:cNvPr>
          <p:cNvPicPr>
            <a:picLocks noChangeAspect="1"/>
          </p:cNvPicPr>
          <p:nvPr/>
        </p:nvPicPr>
        <p:blipFill>
          <a:blip r:embed="rId3"/>
          <a:stretch>
            <a:fillRect/>
          </a:stretch>
        </p:blipFill>
        <p:spPr>
          <a:xfrm>
            <a:off x="1053084" y="2409371"/>
            <a:ext cx="3562459" cy="4390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a:extLst>
              <a:ext uri="{FF2B5EF4-FFF2-40B4-BE49-F238E27FC236}">
                <a16:creationId xmlns:a16="http://schemas.microsoft.com/office/drawing/2014/main" id="{9408F5CA-86A6-49A6-998A-BEF0777A9945}"/>
              </a:ext>
            </a:extLst>
          </p:cNvPr>
          <p:cNvPicPr>
            <a:picLocks noChangeAspect="1"/>
          </p:cNvPicPr>
          <p:nvPr/>
        </p:nvPicPr>
        <p:blipFill>
          <a:blip r:embed="rId4"/>
          <a:stretch>
            <a:fillRect/>
          </a:stretch>
        </p:blipFill>
        <p:spPr>
          <a:xfrm>
            <a:off x="7387773" y="1758157"/>
            <a:ext cx="4549305" cy="4448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924D509A-A833-48E4-B063-0319617A61B9}"/>
              </a:ext>
            </a:extLst>
          </p:cNvPr>
          <p:cNvPicPr>
            <a:picLocks noChangeAspect="1"/>
          </p:cNvPicPr>
          <p:nvPr/>
        </p:nvPicPr>
        <p:blipFill>
          <a:blip r:embed="rId5"/>
          <a:stretch>
            <a:fillRect/>
          </a:stretch>
        </p:blipFill>
        <p:spPr>
          <a:xfrm>
            <a:off x="5018658" y="6274254"/>
            <a:ext cx="7107106" cy="543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extLst>
              <a:ext uri="{FF2B5EF4-FFF2-40B4-BE49-F238E27FC236}">
                <a16:creationId xmlns:a16="http://schemas.microsoft.com/office/drawing/2014/main" id="{656B3C23-6FE8-4857-B3BF-FAC14727C447}"/>
              </a:ext>
            </a:extLst>
          </p:cNvPr>
          <p:cNvPicPr>
            <a:picLocks noChangeAspect="1"/>
          </p:cNvPicPr>
          <p:nvPr/>
        </p:nvPicPr>
        <p:blipFill>
          <a:blip r:embed="rId6"/>
          <a:stretch>
            <a:fillRect/>
          </a:stretch>
        </p:blipFill>
        <p:spPr>
          <a:xfrm>
            <a:off x="4830427" y="3010740"/>
            <a:ext cx="2339679" cy="6323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9410B3FC-9F13-4F0E-ACA8-0DE02A069219}"/>
              </a:ext>
            </a:extLst>
          </p:cNvPr>
          <p:cNvPicPr>
            <a:picLocks noChangeAspect="1"/>
          </p:cNvPicPr>
          <p:nvPr/>
        </p:nvPicPr>
        <p:blipFill>
          <a:blip r:embed="rId7"/>
          <a:stretch>
            <a:fillRect/>
          </a:stretch>
        </p:blipFill>
        <p:spPr>
          <a:xfrm>
            <a:off x="5157782" y="4414747"/>
            <a:ext cx="1876436" cy="826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5271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0" y="365126"/>
            <a:ext cx="12192000" cy="1325563"/>
          </a:xfrm>
        </p:spPr>
        <p:txBody>
          <a:bodyPr/>
          <a:lstStyle/>
          <a:p>
            <a:r>
              <a:rPr lang="es-MX" dirty="0"/>
              <a:t>Un modelo sencillo de ovejas y lobos</a:t>
            </a:r>
            <a:endParaRPr lang="es-CO" dirty="0"/>
          </a:p>
        </p:txBody>
      </p:sp>
      <p:pic>
        <p:nvPicPr>
          <p:cNvPr id="5" name="Imagen 4">
            <a:extLst>
              <a:ext uri="{FF2B5EF4-FFF2-40B4-BE49-F238E27FC236}">
                <a16:creationId xmlns:a16="http://schemas.microsoft.com/office/drawing/2014/main" id="{2D8DB6B6-F1D0-4E9E-9BAB-D8E76B0663D8}"/>
              </a:ext>
            </a:extLst>
          </p:cNvPr>
          <p:cNvPicPr>
            <a:picLocks noChangeAspect="1"/>
          </p:cNvPicPr>
          <p:nvPr/>
        </p:nvPicPr>
        <p:blipFill>
          <a:blip r:embed="rId3"/>
          <a:stretch>
            <a:fillRect/>
          </a:stretch>
        </p:blipFill>
        <p:spPr>
          <a:xfrm>
            <a:off x="5529070" y="1239951"/>
            <a:ext cx="6475118" cy="5522686"/>
          </a:xfrm>
          <a:prstGeom prst="rect">
            <a:avLst/>
          </a:prstGeom>
        </p:spPr>
      </p:pic>
      <p:sp>
        <p:nvSpPr>
          <p:cNvPr id="8" name="Marcador de texto 2">
            <a:extLst>
              <a:ext uri="{FF2B5EF4-FFF2-40B4-BE49-F238E27FC236}">
                <a16:creationId xmlns:a16="http://schemas.microsoft.com/office/drawing/2014/main" id="{F4A26CED-3BDD-466A-B8A6-17C271E94ECB}"/>
              </a:ext>
            </a:extLst>
          </p:cNvPr>
          <p:cNvSpPr>
            <a:spLocks noGrp="1"/>
          </p:cNvSpPr>
          <p:nvPr>
            <p:ph type="body" idx="1"/>
          </p:nvPr>
        </p:nvSpPr>
        <p:spPr>
          <a:xfrm>
            <a:off x="838200" y="1825625"/>
            <a:ext cx="4270829" cy="4351338"/>
          </a:xfrm>
        </p:spPr>
        <p:txBody>
          <a:bodyPr/>
          <a:lstStyle/>
          <a:p>
            <a:pPr marL="50800" indent="0" algn="just">
              <a:buSzPct val="100000"/>
              <a:buNone/>
            </a:pPr>
            <a:r>
              <a:rPr lang="es-CO" sz="3200" dirty="0"/>
              <a:t>Clic en </a:t>
            </a:r>
            <a:r>
              <a:rPr lang="es-CO" sz="3200" dirty="0" err="1"/>
              <a:t>setup</a:t>
            </a:r>
            <a:endParaRPr lang="es-CO" sz="3200" dirty="0"/>
          </a:p>
          <a:p>
            <a:pPr marL="50800" indent="0" algn="just">
              <a:buSzPct val="100000"/>
              <a:buNone/>
            </a:pPr>
            <a:r>
              <a:rPr lang="es-CO" sz="3200" dirty="0"/>
              <a:t>Y luego el entorno cambia.</a:t>
            </a:r>
          </a:p>
          <a:p>
            <a:pPr marL="50800" indent="0" algn="just">
              <a:buSzPct val="100000"/>
              <a:buNone/>
            </a:pPr>
            <a:r>
              <a:rPr lang="es-CO" sz="3200" dirty="0"/>
              <a:t>Cambiamos el modelo por su versión con pasto.</a:t>
            </a:r>
          </a:p>
        </p:txBody>
      </p:sp>
      <p:pic>
        <p:nvPicPr>
          <p:cNvPr id="10" name="Imagen 9">
            <a:extLst>
              <a:ext uri="{FF2B5EF4-FFF2-40B4-BE49-F238E27FC236}">
                <a16:creationId xmlns:a16="http://schemas.microsoft.com/office/drawing/2014/main" id="{7ACD72EF-A451-467B-9266-C1C5397BB135}"/>
              </a:ext>
            </a:extLst>
          </p:cNvPr>
          <p:cNvPicPr>
            <a:picLocks noChangeAspect="1"/>
          </p:cNvPicPr>
          <p:nvPr/>
        </p:nvPicPr>
        <p:blipFill>
          <a:blip r:embed="rId4"/>
          <a:stretch>
            <a:fillRect/>
          </a:stretch>
        </p:blipFill>
        <p:spPr>
          <a:xfrm>
            <a:off x="5507745" y="1239949"/>
            <a:ext cx="6496443" cy="5522687"/>
          </a:xfrm>
          <a:prstGeom prst="rect">
            <a:avLst/>
          </a:prstGeom>
        </p:spPr>
      </p:pic>
      <p:pic>
        <p:nvPicPr>
          <p:cNvPr id="12" name="Imagen 11">
            <a:extLst>
              <a:ext uri="{FF2B5EF4-FFF2-40B4-BE49-F238E27FC236}">
                <a16:creationId xmlns:a16="http://schemas.microsoft.com/office/drawing/2014/main" id="{1DB253C5-DD97-4E40-AF06-8985CB8F747C}"/>
              </a:ext>
            </a:extLst>
          </p:cNvPr>
          <p:cNvPicPr>
            <a:picLocks noChangeAspect="1"/>
          </p:cNvPicPr>
          <p:nvPr/>
        </p:nvPicPr>
        <p:blipFill>
          <a:blip r:embed="rId5"/>
          <a:stretch>
            <a:fillRect/>
          </a:stretch>
        </p:blipFill>
        <p:spPr>
          <a:xfrm>
            <a:off x="233846" y="5420684"/>
            <a:ext cx="5040053" cy="1325563"/>
          </a:xfrm>
          <a:prstGeom prst="rect">
            <a:avLst/>
          </a:prstGeom>
        </p:spPr>
      </p:pic>
      <p:pic>
        <p:nvPicPr>
          <p:cNvPr id="14" name="Imagen 13">
            <a:extLst>
              <a:ext uri="{FF2B5EF4-FFF2-40B4-BE49-F238E27FC236}">
                <a16:creationId xmlns:a16="http://schemas.microsoft.com/office/drawing/2014/main" id="{07D927EA-BA36-4949-9A24-563C9B14EBA9}"/>
              </a:ext>
            </a:extLst>
          </p:cNvPr>
          <p:cNvPicPr>
            <a:picLocks noChangeAspect="1"/>
          </p:cNvPicPr>
          <p:nvPr/>
        </p:nvPicPr>
        <p:blipFill>
          <a:blip r:embed="rId6"/>
          <a:stretch>
            <a:fillRect/>
          </a:stretch>
        </p:blipFill>
        <p:spPr>
          <a:xfrm>
            <a:off x="5507745" y="1212503"/>
            <a:ext cx="6496443" cy="5533744"/>
          </a:xfrm>
          <a:prstGeom prst="rect">
            <a:avLst/>
          </a:prstGeom>
        </p:spPr>
      </p:pic>
    </p:spTree>
    <p:extLst>
      <p:ext uri="{BB962C8B-B14F-4D97-AF65-F5344CB8AC3E}">
        <p14:creationId xmlns:p14="http://schemas.microsoft.com/office/powerpoint/2010/main" val="71395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El comando show:</a:t>
            </a:r>
          </a:p>
          <a:p>
            <a:pPr marL="50800" indent="0" algn="just">
              <a:buSzPct val="100000"/>
              <a:buNone/>
            </a:pPr>
            <a:r>
              <a:rPr lang="es-CO" sz="3200" dirty="0"/>
              <a:t>El primer comando a probar es el comando </a:t>
            </a:r>
            <a:r>
              <a:rPr lang="es-CO" sz="3200" dirty="0">
                <a:latin typeface="Courier New" panose="02070309020205020404" pitchFamily="49" charset="0"/>
                <a:cs typeface="Courier New" panose="02070309020205020404" pitchFamily="49" charset="0"/>
              </a:rPr>
              <a:t>show</a:t>
            </a:r>
            <a:r>
              <a:rPr lang="es-CO" sz="3200" dirty="0"/>
              <a:t>. Escribir en el “</a:t>
            </a:r>
            <a:r>
              <a:rPr lang="es-CO" sz="3200" dirty="0" err="1"/>
              <a:t>Command</a:t>
            </a:r>
            <a:r>
              <a:rPr lang="es-CO" sz="3200" dirty="0"/>
              <a:t> Center” </a:t>
            </a:r>
          </a:p>
          <a:p>
            <a:pPr marL="50800" indent="0" algn="just">
              <a:buSzPct val="100000"/>
              <a:buNone/>
            </a:pPr>
            <a:r>
              <a:rPr lang="es-CO" sz="3200" dirty="0">
                <a:latin typeface="Courier New" panose="02070309020205020404" pitchFamily="49" charset="0"/>
                <a:cs typeface="Courier New" panose="02070309020205020404" pitchFamily="49" charset="0"/>
              </a:rPr>
              <a:t>show “</a:t>
            </a:r>
            <a:r>
              <a:rPr lang="es-CO" sz="3200" dirty="0" err="1">
                <a:latin typeface="Courier New" panose="02070309020205020404" pitchFamily="49" charset="0"/>
                <a:cs typeface="Courier New" panose="02070309020205020404" pitchFamily="49" charset="0"/>
              </a:rPr>
              <a:t>hello</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world</a:t>
            </a:r>
            <a:r>
              <a:rPr lang="es-CO" sz="3200" dirty="0">
                <a:latin typeface="Courier New" panose="02070309020205020404" pitchFamily="49" charset="0"/>
                <a:cs typeface="Courier New" panose="02070309020205020404" pitchFamily="49" charset="0"/>
              </a:rPr>
              <a:t>”</a:t>
            </a:r>
          </a:p>
        </p:txBody>
      </p:sp>
      <p:pic>
        <p:nvPicPr>
          <p:cNvPr id="5" name="Imagen 4">
            <a:extLst>
              <a:ext uri="{FF2B5EF4-FFF2-40B4-BE49-F238E27FC236}">
                <a16:creationId xmlns:a16="http://schemas.microsoft.com/office/drawing/2014/main" id="{E5A98608-1B3F-42D9-9551-958E78AD9B14}"/>
              </a:ext>
            </a:extLst>
          </p:cNvPr>
          <p:cNvPicPr>
            <a:picLocks noChangeAspect="1"/>
          </p:cNvPicPr>
          <p:nvPr/>
        </p:nvPicPr>
        <p:blipFill>
          <a:blip r:embed="rId3"/>
          <a:stretch>
            <a:fillRect/>
          </a:stretch>
        </p:blipFill>
        <p:spPr>
          <a:xfrm>
            <a:off x="3003387" y="4610950"/>
            <a:ext cx="5466535" cy="1881923"/>
          </a:xfrm>
          <a:prstGeom prst="rect">
            <a:avLst/>
          </a:prstGeom>
        </p:spPr>
      </p:pic>
    </p:spTree>
    <p:extLst>
      <p:ext uri="{BB962C8B-B14F-4D97-AF65-F5344CB8AC3E}">
        <p14:creationId xmlns:p14="http://schemas.microsoft.com/office/powerpoint/2010/main" val="29299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NetLogo utiliza corchetes [ ] y paréntesis ( ).</a:t>
            </a:r>
          </a:p>
          <a:p>
            <a:pPr marL="50800" indent="0" algn="just">
              <a:buSzPct val="100000"/>
              <a:buNone/>
            </a:pPr>
            <a:r>
              <a:rPr lang="es-CO" sz="3200" dirty="0"/>
              <a:t>Los paréntesis se utilizan para establecer el orden de las operaciones. </a:t>
            </a:r>
            <a:r>
              <a:rPr lang="es-CO" sz="3200" dirty="0" err="1"/>
              <a:t>E.g</a:t>
            </a:r>
            <a:r>
              <a:rPr lang="es-CO" sz="3200" dirty="0"/>
              <a:t>.:</a:t>
            </a:r>
          </a:p>
          <a:p>
            <a:pPr marL="50800" indent="0" algn="just">
              <a:buSzPct val="100000"/>
              <a:buNone/>
            </a:pPr>
            <a:r>
              <a:rPr lang="es-CO" sz="3200" dirty="0"/>
              <a:t>	 2 + 3 x 4 x 14</a:t>
            </a:r>
          </a:p>
          <a:p>
            <a:pPr marL="50800" indent="0" algn="just">
              <a:buSzPct val="100000"/>
              <a:buNone/>
            </a:pPr>
            <a:r>
              <a:rPr lang="es-CO" sz="3200" dirty="0"/>
              <a:t>	(2 + 3) x 4 x 20</a:t>
            </a:r>
          </a:p>
          <a:p>
            <a:pPr marL="50800" indent="0" algn="just">
              <a:buSzPct val="100000"/>
              <a:buNone/>
            </a:pPr>
            <a:r>
              <a:rPr lang="es-CO" sz="3200" dirty="0"/>
              <a:t>Los corchetes se utilizan para dividir comandos. </a:t>
            </a:r>
            <a:r>
              <a:rPr lang="es-CO" sz="3200" dirty="0" err="1"/>
              <a:t>E.g</a:t>
            </a:r>
            <a:r>
              <a:rPr lang="es-CO" sz="3200" dirty="0"/>
              <a:t>.:</a:t>
            </a:r>
          </a:p>
          <a:p>
            <a:pPr marL="50800" indent="0" algn="just">
              <a:buSzPct val="100000"/>
              <a:buNone/>
            </a:pPr>
            <a:r>
              <a:rPr lang="es-CO" sz="3200" dirty="0"/>
              <a:t>	</a:t>
            </a:r>
            <a:r>
              <a:rPr lang="es-CO" sz="3200" dirty="0" err="1"/>
              <a:t>ask</a:t>
            </a:r>
            <a:r>
              <a:rPr lang="es-CO" sz="3200" dirty="0"/>
              <a:t> </a:t>
            </a:r>
            <a:r>
              <a:rPr lang="es-CO" sz="3200" dirty="0" err="1"/>
              <a:t>turtles</a:t>
            </a:r>
            <a:r>
              <a:rPr lang="es-CO" sz="3200" dirty="0"/>
              <a:t> [ ... ]</a:t>
            </a:r>
          </a:p>
          <a:p>
            <a:pPr marL="50800" indent="0" algn="just">
              <a:buSzPct val="100000"/>
              <a:buNone/>
            </a:pPr>
            <a:r>
              <a:rPr lang="es-CO" sz="3200" dirty="0"/>
              <a:t>el comando </a:t>
            </a:r>
            <a:r>
              <a:rPr lang="es-CO" sz="3200" dirty="0" err="1"/>
              <a:t>ask</a:t>
            </a:r>
            <a:r>
              <a:rPr lang="es-CO" sz="3200" dirty="0"/>
              <a:t> espera encontrar algunos comandos más dentro de los corchetes.
</a:t>
            </a:r>
            <a:endParaRPr lang="en-US" sz="3200" dirty="0"/>
          </a:p>
        </p:txBody>
      </p:sp>
    </p:spTree>
    <p:extLst>
      <p:ext uri="{BB962C8B-B14F-4D97-AF65-F5344CB8AC3E}">
        <p14:creationId xmlns:p14="http://schemas.microsoft.com/office/powerpoint/2010/main" val="1371167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count</a:t>
            </a:r>
            <a:r>
              <a:rPr lang="es-CO" sz="3200" dirty="0"/>
              <a:t>:</a:t>
            </a:r>
          </a:p>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count</a:t>
            </a:r>
            <a:r>
              <a:rPr lang="es-CO" sz="3200" dirty="0"/>
              <a:t> se utiliza sobre agentsets tanto para tortugas como para parches.</a:t>
            </a:r>
          </a:p>
          <a:p>
            <a:pPr marL="50800" indent="0" algn="just">
              <a:buSzPct val="100000"/>
              <a:buNone/>
            </a:pPr>
            <a:r>
              <a:rPr lang="es-CO" sz="3200" dirty="0">
                <a:latin typeface="Courier New" panose="02070309020205020404" pitchFamily="49" charset="0"/>
                <a:cs typeface="Courier New" panose="02070309020205020404" pitchFamily="49" charset="0"/>
              </a:rPr>
              <a:t>show </a:t>
            </a:r>
            <a:r>
              <a:rPr lang="es-CO" sz="3200" dirty="0" err="1">
                <a:latin typeface="Courier New" panose="02070309020205020404" pitchFamily="49" charset="0"/>
                <a:cs typeface="Courier New" panose="02070309020205020404" pitchFamily="49" charset="0"/>
              </a:rPr>
              <a:t>count</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turtles</a:t>
            </a:r>
            <a:endParaRPr lang="es-CO" sz="3200" dirty="0">
              <a:latin typeface="Courier New" panose="02070309020205020404" pitchFamily="49" charset="0"/>
              <a:cs typeface="Courier New" panose="02070309020205020404" pitchFamily="49" charset="0"/>
            </a:endParaRPr>
          </a:p>
        </p:txBody>
      </p:sp>
      <p:pic>
        <p:nvPicPr>
          <p:cNvPr id="6" name="Imagen 5">
            <a:extLst>
              <a:ext uri="{FF2B5EF4-FFF2-40B4-BE49-F238E27FC236}">
                <a16:creationId xmlns:a16="http://schemas.microsoft.com/office/drawing/2014/main" id="{FBD078F1-49C3-4D9F-BB26-10C985DC6C4F}"/>
              </a:ext>
            </a:extLst>
          </p:cNvPr>
          <p:cNvPicPr>
            <a:picLocks noChangeAspect="1"/>
          </p:cNvPicPr>
          <p:nvPr/>
        </p:nvPicPr>
        <p:blipFill>
          <a:blip r:embed="rId3"/>
          <a:stretch>
            <a:fillRect/>
          </a:stretch>
        </p:blipFill>
        <p:spPr>
          <a:xfrm>
            <a:off x="3036955" y="4373509"/>
            <a:ext cx="5888777" cy="1938389"/>
          </a:xfrm>
          <a:prstGeom prst="rect">
            <a:avLst/>
          </a:prstGeom>
        </p:spPr>
      </p:pic>
    </p:spTree>
    <p:extLst>
      <p:ext uri="{BB962C8B-B14F-4D97-AF65-F5344CB8AC3E}">
        <p14:creationId xmlns:p14="http://schemas.microsoft.com/office/powerpoint/2010/main" val="2097112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with</a:t>
            </a:r>
            <a:r>
              <a:rPr lang="es-CO" sz="3200" dirty="0"/>
              <a:t>:</a:t>
            </a:r>
          </a:p>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with</a:t>
            </a:r>
            <a:r>
              <a:rPr lang="es-CO" sz="3200" dirty="0"/>
              <a:t> se utiliza sobre agentsets tanto para tortugas como para parches.</a:t>
            </a:r>
          </a:p>
          <a:p>
            <a:pPr marL="50800" indent="0" algn="just">
              <a:buSzPct val="100000"/>
              <a:buNone/>
            </a:pPr>
            <a:r>
              <a:rPr lang="es-CO" sz="3200" dirty="0">
                <a:latin typeface="Courier New" panose="02070309020205020404" pitchFamily="49" charset="0"/>
                <a:cs typeface="Courier New" panose="02070309020205020404" pitchFamily="49" charset="0"/>
              </a:rPr>
              <a:t>show </a:t>
            </a:r>
            <a:r>
              <a:rPr lang="es-CO" sz="3200" dirty="0" err="1">
                <a:latin typeface="Courier New" panose="02070309020205020404" pitchFamily="49" charset="0"/>
                <a:cs typeface="Courier New" panose="02070309020205020404" pitchFamily="49" charset="0"/>
              </a:rPr>
              <a:t>count</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patches</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with</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pcolor</a:t>
            </a:r>
            <a:r>
              <a:rPr lang="es-CO" sz="3200" dirty="0">
                <a:latin typeface="Courier New" panose="02070309020205020404" pitchFamily="49" charset="0"/>
                <a:cs typeface="Courier New" panose="02070309020205020404" pitchFamily="49" charset="0"/>
              </a:rPr>
              <a:t> = </a:t>
            </a:r>
            <a:r>
              <a:rPr lang="es-CO" sz="3200" dirty="0" err="1">
                <a:latin typeface="Courier New" panose="02070309020205020404" pitchFamily="49" charset="0"/>
                <a:cs typeface="Courier New" panose="02070309020205020404" pitchFamily="49" charset="0"/>
              </a:rPr>
              <a:t>green</a:t>
            </a:r>
            <a:r>
              <a:rPr lang="es-CO" sz="3200" dirty="0">
                <a:latin typeface="Courier New" panose="02070309020205020404" pitchFamily="49" charset="0"/>
                <a:cs typeface="Courier New" panose="02070309020205020404" pitchFamily="49" charset="0"/>
              </a:rPr>
              <a:t>]</a:t>
            </a:r>
          </a:p>
          <a:p>
            <a:pPr marL="50800" indent="0" algn="just">
              <a:buSzPct val="100000"/>
              <a:buNone/>
            </a:pPr>
            <a:r>
              <a:rPr lang="es-CO" sz="3200" dirty="0">
                <a:latin typeface="Courier New" panose="02070309020205020404" pitchFamily="49" charset="0"/>
                <a:cs typeface="Courier New" panose="02070309020205020404" pitchFamily="49" charset="0"/>
              </a:rPr>
              <a:t>show </a:t>
            </a:r>
            <a:r>
              <a:rPr lang="es-CO" sz="3200" dirty="0" err="1">
                <a:latin typeface="Courier New" panose="02070309020205020404" pitchFamily="49" charset="0"/>
                <a:cs typeface="Courier New" panose="02070309020205020404" pitchFamily="49" charset="0"/>
              </a:rPr>
              <a:t>count</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patches</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with</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pcolor</a:t>
            </a:r>
            <a:r>
              <a:rPr lang="es-CO" sz="3200" dirty="0">
                <a:latin typeface="Courier New" panose="02070309020205020404" pitchFamily="49" charset="0"/>
                <a:cs typeface="Courier New" panose="02070309020205020404" pitchFamily="49" charset="0"/>
              </a:rPr>
              <a:t> = </a:t>
            </a:r>
            <a:r>
              <a:rPr lang="es-CO" sz="3200" dirty="0" err="1">
                <a:latin typeface="Courier New" panose="02070309020205020404" pitchFamily="49" charset="0"/>
                <a:cs typeface="Courier New" panose="02070309020205020404" pitchFamily="49" charset="0"/>
              </a:rPr>
              <a:t>brown</a:t>
            </a:r>
            <a:r>
              <a:rPr lang="es-CO" sz="3200" dirty="0">
                <a:latin typeface="Courier New" panose="02070309020205020404" pitchFamily="49" charset="0"/>
                <a:cs typeface="Courier New" panose="02070309020205020404" pitchFamily="49" charset="0"/>
              </a:rPr>
              <a:t>]</a:t>
            </a:r>
          </a:p>
          <a:p>
            <a:pPr marL="50800" indent="0" algn="just">
              <a:buSzPct val="100000"/>
              <a:buNone/>
            </a:pPr>
            <a:endParaRPr lang="es-CO" sz="3200" dirty="0">
              <a:latin typeface="Courier New" panose="02070309020205020404" pitchFamily="49" charset="0"/>
              <a:cs typeface="Courier New" panose="02070309020205020404" pitchFamily="49" charset="0"/>
            </a:endParaRPr>
          </a:p>
        </p:txBody>
      </p:sp>
      <p:pic>
        <p:nvPicPr>
          <p:cNvPr id="5" name="Imagen 4">
            <a:extLst>
              <a:ext uri="{FF2B5EF4-FFF2-40B4-BE49-F238E27FC236}">
                <a16:creationId xmlns:a16="http://schemas.microsoft.com/office/drawing/2014/main" id="{E5094190-65FF-4EE3-86BD-6A3B7EE57956}"/>
              </a:ext>
            </a:extLst>
          </p:cNvPr>
          <p:cNvPicPr>
            <a:picLocks noChangeAspect="1"/>
          </p:cNvPicPr>
          <p:nvPr/>
        </p:nvPicPr>
        <p:blipFill>
          <a:blip r:embed="rId3"/>
          <a:stretch>
            <a:fillRect/>
          </a:stretch>
        </p:blipFill>
        <p:spPr>
          <a:xfrm>
            <a:off x="173690" y="4803275"/>
            <a:ext cx="5779253" cy="1031467"/>
          </a:xfrm>
          <a:prstGeom prst="rect">
            <a:avLst/>
          </a:prstGeom>
        </p:spPr>
      </p:pic>
      <p:pic>
        <p:nvPicPr>
          <p:cNvPr id="8" name="Imagen 7">
            <a:extLst>
              <a:ext uri="{FF2B5EF4-FFF2-40B4-BE49-F238E27FC236}">
                <a16:creationId xmlns:a16="http://schemas.microsoft.com/office/drawing/2014/main" id="{9617C41C-F3E5-4B09-ADCB-BBC5BFFC20B2}"/>
              </a:ext>
            </a:extLst>
          </p:cNvPr>
          <p:cNvPicPr>
            <a:picLocks noChangeAspect="1"/>
          </p:cNvPicPr>
          <p:nvPr/>
        </p:nvPicPr>
        <p:blipFill>
          <a:blip r:embed="rId4"/>
          <a:stretch>
            <a:fillRect/>
          </a:stretch>
        </p:blipFill>
        <p:spPr>
          <a:xfrm>
            <a:off x="6096000" y="4803275"/>
            <a:ext cx="5635694" cy="1031467"/>
          </a:xfrm>
          <a:prstGeom prst="rect">
            <a:avLst/>
          </a:prstGeom>
        </p:spPr>
      </p:pic>
    </p:spTree>
    <p:extLst>
      <p:ext uri="{BB962C8B-B14F-4D97-AF65-F5344CB8AC3E}">
        <p14:creationId xmlns:p14="http://schemas.microsoft.com/office/powerpoint/2010/main" val="1985032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275772" y="1825625"/>
            <a:ext cx="3918858" cy="4351338"/>
          </a:xfrm>
        </p:spPr>
        <p:txBody>
          <a:bodyPr/>
          <a:lstStyle/>
          <a:p>
            <a:pPr marL="50800" indent="0" algn="just">
              <a:buSzPct val="100000"/>
              <a:buNone/>
            </a:pPr>
            <a:r>
              <a:rPr lang="es-CO" sz="2200" dirty="0"/>
              <a:t>El control de variables en NetLogo permite almacenar datos, por ejemplo, en el modelo actual cada deslizador tiene control sobre una variable que cambia el estado en tiempo real en el modelo.</a:t>
            </a:r>
          </a:p>
          <a:p>
            <a:pPr marL="50800" indent="0" algn="just">
              <a:buSzPct val="100000"/>
              <a:buNone/>
            </a:pPr>
            <a:r>
              <a:rPr lang="es-CO" sz="2200" dirty="0"/>
              <a:t>Los agentes también tienen sus propias variables y pueden ser modificadas o creadas en el modelo.</a:t>
            </a:r>
          </a:p>
        </p:txBody>
      </p:sp>
      <p:pic>
        <p:nvPicPr>
          <p:cNvPr id="6" name="Picture 2" descr="Contexts and variables">
            <a:extLst>
              <a:ext uri="{FF2B5EF4-FFF2-40B4-BE49-F238E27FC236}">
                <a16:creationId xmlns:a16="http://schemas.microsoft.com/office/drawing/2014/main" id="{172FF7DC-62FB-4FD6-9DA1-CF64FA27B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624" y="1525134"/>
            <a:ext cx="7875376" cy="465182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72FD52D-0F1E-4B3A-8EF0-E5E3D3B2B139}"/>
              </a:ext>
            </a:extLst>
          </p:cNvPr>
          <p:cNvSpPr txBox="1"/>
          <p:nvPr/>
        </p:nvSpPr>
        <p:spPr>
          <a:xfrm>
            <a:off x="0" y="6550223"/>
            <a:ext cx="6096000" cy="307777"/>
          </a:xfrm>
          <a:prstGeom prst="rect">
            <a:avLst/>
          </a:prstGeom>
          <a:noFill/>
        </p:spPr>
        <p:txBody>
          <a:bodyPr wrap="square">
            <a:spAutoFit/>
          </a:bodyPr>
          <a:lstStyle/>
          <a:p>
            <a:r>
              <a:rPr lang="es-CO" dirty="0"/>
              <a:t>https://www.abmgis.org/</a:t>
            </a:r>
          </a:p>
        </p:txBody>
      </p:sp>
    </p:spTree>
    <p:extLst>
      <p:ext uri="{BB962C8B-B14F-4D97-AF65-F5344CB8AC3E}">
        <p14:creationId xmlns:p14="http://schemas.microsoft.com/office/powerpoint/2010/main" val="3557338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Percepción general*</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4"/>
            <a:ext cx="10515600" cy="4667249"/>
          </a:xfrm>
        </p:spPr>
        <p:txBody>
          <a:bodyPr/>
          <a:lstStyle/>
          <a:p>
            <a:pPr marL="50800" indent="0" algn="just">
              <a:buSzPct val="100000"/>
              <a:buNone/>
            </a:pPr>
            <a:r>
              <a:rPr lang="es-CO" sz="2400" dirty="0"/>
              <a:t>La simulación basada en agentes permite a los individuos con su propio grupo de características y reglas poder ser creados. Estos individuos pueden ser puestos o ubicados en ambientes o recreaciones realísticas y sus interacciones (tanto con si mismo como con el entorno) pueden ser graficadas.</a:t>
            </a:r>
          </a:p>
          <a:p>
            <a:pPr marL="50800" indent="0" algn="just">
              <a:buSzPct val="100000"/>
              <a:buNone/>
            </a:pPr>
            <a:endParaRPr lang="es-CO" sz="2400" dirty="0"/>
          </a:p>
          <a:p>
            <a:pPr marL="50800" indent="0" algn="just">
              <a:buSzPct val="100000"/>
              <a:buNone/>
            </a:pPr>
            <a:r>
              <a:rPr lang="es-CO" sz="2400" dirty="0"/>
              <a:t>La capacidad para capturar y poder entender el comportamiento individual de actores heterogéneos a través de múltiples escalas espaciales y temporales nos brinda una riqueza única para comprender los procesos y los impulsores que dan forma a los sistemas sociales y geográficos.</a:t>
            </a:r>
          </a:p>
        </p:txBody>
      </p:sp>
      <p:sp>
        <p:nvSpPr>
          <p:cNvPr id="4" name="CuadroTexto 3">
            <a:extLst>
              <a:ext uri="{FF2B5EF4-FFF2-40B4-BE49-F238E27FC236}">
                <a16:creationId xmlns:a16="http://schemas.microsoft.com/office/drawing/2014/main" id="{EB54C97E-ED7A-4214-B932-3876FCBCF935}"/>
              </a:ext>
            </a:extLst>
          </p:cNvPr>
          <p:cNvSpPr txBox="1"/>
          <p:nvPr/>
        </p:nvSpPr>
        <p:spPr>
          <a:xfrm>
            <a:off x="0" y="6396335"/>
            <a:ext cx="12192000" cy="461665"/>
          </a:xfrm>
          <a:prstGeom prst="rect">
            <a:avLst/>
          </a:prstGeom>
          <a:noFill/>
        </p:spPr>
        <p:txBody>
          <a:bodyPr wrap="square">
            <a:spAutoFit/>
          </a:bodyPr>
          <a:lstStyle/>
          <a:p>
            <a:r>
              <a:rPr lang="es-CO" sz="1200" dirty="0" err="1">
                <a:latin typeface="Trebuchet MS" panose="020B0603020202020204" pitchFamily="34" charset="0"/>
              </a:rPr>
              <a:t>Crooks</a:t>
            </a:r>
            <a:r>
              <a:rPr lang="es-CO" sz="1200" dirty="0">
                <a:latin typeface="Trebuchet MS" panose="020B0603020202020204" pitchFamily="34" charset="0"/>
              </a:rPr>
              <a:t>, A. et al </a:t>
            </a:r>
            <a:r>
              <a:rPr lang="es-CO" sz="1200" dirty="0" err="1">
                <a:latin typeface="Trebuchet MS" panose="020B0603020202020204" pitchFamily="34" charset="0"/>
              </a:rPr>
              <a:t>Agent-Based</a:t>
            </a:r>
            <a:r>
              <a:rPr lang="es-CO" sz="1200" dirty="0">
                <a:latin typeface="Trebuchet MS" panose="020B0603020202020204" pitchFamily="34" charset="0"/>
              </a:rPr>
              <a:t> </a:t>
            </a:r>
            <a:r>
              <a:rPr lang="es-CO" sz="1200" dirty="0" err="1">
                <a:latin typeface="Trebuchet MS" panose="020B0603020202020204" pitchFamily="34" charset="0"/>
              </a:rPr>
              <a:t>Modelling</a:t>
            </a:r>
            <a:r>
              <a:rPr lang="es-CO" sz="1200" dirty="0">
                <a:latin typeface="Trebuchet MS" panose="020B0603020202020204" pitchFamily="34" charset="0"/>
              </a:rPr>
              <a:t> &amp; </a:t>
            </a:r>
            <a:r>
              <a:rPr lang="es-CO" sz="1200" dirty="0" err="1">
                <a:latin typeface="Trebuchet MS" panose="020B0603020202020204" pitchFamily="34" charset="0"/>
              </a:rPr>
              <a:t>Geographical</a:t>
            </a:r>
            <a:r>
              <a:rPr lang="es-CO" sz="1200" dirty="0">
                <a:latin typeface="Trebuchet MS" panose="020B0603020202020204" pitchFamily="34" charset="0"/>
              </a:rPr>
              <a:t> </a:t>
            </a:r>
            <a:r>
              <a:rPr lang="es-CO" sz="1200" dirty="0" err="1">
                <a:latin typeface="Trebuchet MS" panose="020B0603020202020204" pitchFamily="34" charset="0"/>
              </a:rPr>
              <a:t>Inforamtion</a:t>
            </a:r>
            <a:r>
              <a:rPr lang="es-CO" sz="1200" dirty="0">
                <a:latin typeface="Trebuchet MS" panose="020B0603020202020204" pitchFamily="34" charset="0"/>
              </a:rPr>
              <a:t> </a:t>
            </a:r>
            <a:r>
              <a:rPr lang="es-CO" sz="1200" dirty="0" err="1">
                <a:latin typeface="Trebuchet MS" panose="020B0603020202020204" pitchFamily="34" charset="0"/>
              </a:rPr>
              <a:t>Systems</a:t>
            </a:r>
            <a:r>
              <a:rPr lang="es-CO" sz="1200" dirty="0">
                <a:latin typeface="Trebuchet MS" panose="020B0603020202020204" pitchFamily="34" charset="0"/>
              </a:rPr>
              <a:t> A </a:t>
            </a:r>
            <a:r>
              <a:rPr lang="es-CO" sz="1200" dirty="0" err="1">
                <a:latin typeface="Trebuchet MS" panose="020B0603020202020204" pitchFamily="34" charset="0"/>
              </a:rPr>
              <a:t>Practical</a:t>
            </a:r>
            <a:r>
              <a:rPr lang="es-CO" sz="1200" dirty="0">
                <a:latin typeface="Trebuchet MS" panose="020B0603020202020204" pitchFamily="34" charset="0"/>
              </a:rPr>
              <a:t> Primer 2019</a:t>
            </a:r>
          </a:p>
          <a:p>
            <a:r>
              <a:rPr lang="es-CO" sz="1200" b="1" dirty="0">
                <a:latin typeface="Trebuchet MS" panose="020B0603020202020204" pitchFamily="34" charset="0"/>
              </a:rPr>
              <a:t>*Aproximación definición general</a:t>
            </a:r>
          </a:p>
        </p:txBody>
      </p:sp>
    </p:spTree>
    <p:extLst>
      <p:ext uri="{BB962C8B-B14F-4D97-AF65-F5344CB8AC3E}">
        <p14:creationId xmlns:p14="http://schemas.microsoft.com/office/powerpoint/2010/main" val="3474878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El comando </a:t>
            </a:r>
            <a:r>
              <a:rPr lang="es-CO" sz="3200" dirty="0">
                <a:latin typeface="Courier New" panose="02070309020205020404" pitchFamily="49" charset="0"/>
                <a:cs typeface="Courier New" panose="02070309020205020404" pitchFamily="49" charset="0"/>
              </a:rPr>
              <a:t>set</a:t>
            </a:r>
            <a:r>
              <a:rPr lang="es-CO" sz="3200" dirty="0"/>
              <a:t>:</a:t>
            </a:r>
          </a:p>
          <a:p>
            <a:pPr marL="50800" indent="0" algn="just">
              <a:buSzPct val="100000"/>
              <a:buNone/>
            </a:pPr>
            <a:r>
              <a:rPr lang="es-CO" sz="3200" dirty="0"/>
              <a:t>El comando </a:t>
            </a:r>
            <a:r>
              <a:rPr lang="es-CO" sz="3200" dirty="0">
                <a:latin typeface="Courier New" panose="02070309020205020404" pitchFamily="49" charset="0"/>
                <a:cs typeface="Courier New" panose="02070309020205020404" pitchFamily="49" charset="0"/>
              </a:rPr>
              <a:t>set</a:t>
            </a:r>
            <a:r>
              <a:rPr lang="es-CO" sz="3200" dirty="0"/>
              <a:t> se utiliza para cambiar el valor de variables sin utilizar deslizadores.</a:t>
            </a:r>
          </a:p>
          <a:p>
            <a:pPr marL="50800" indent="0" algn="just">
              <a:buSzPct val="100000"/>
              <a:buNone/>
            </a:pPr>
            <a:r>
              <a:rPr lang="es-CO" sz="3200" dirty="0">
                <a:latin typeface="Courier New" panose="02070309020205020404" pitchFamily="49" charset="0"/>
                <a:cs typeface="Courier New" panose="02070309020205020404" pitchFamily="49" charset="0"/>
              </a:rPr>
              <a:t>Set </a:t>
            </a:r>
            <a:r>
              <a:rPr lang="es-CO" sz="3200" dirty="0" err="1">
                <a:latin typeface="Courier New" panose="02070309020205020404" pitchFamily="49" charset="0"/>
                <a:cs typeface="Courier New" panose="02070309020205020404" pitchFamily="49" charset="0"/>
              </a:rPr>
              <a:t>sheep-gain-from-food</a:t>
            </a:r>
            <a:r>
              <a:rPr lang="es-CO" sz="3200" dirty="0">
                <a:latin typeface="Courier New" panose="02070309020205020404" pitchFamily="49" charset="0"/>
                <a:cs typeface="Courier New" panose="02070309020205020404" pitchFamily="49" charset="0"/>
              </a:rPr>
              <a:t> 50</a:t>
            </a:r>
          </a:p>
          <a:p>
            <a:pPr marL="50800" indent="0" algn="just">
              <a:buSzPct val="100000"/>
              <a:buNone/>
            </a:pPr>
            <a:r>
              <a:rPr lang="es-CO" sz="3200" dirty="0">
                <a:latin typeface="Courier New" panose="02070309020205020404" pitchFamily="49" charset="0"/>
                <a:cs typeface="Courier New" panose="02070309020205020404" pitchFamily="49" charset="0"/>
              </a:rPr>
              <a:t>Set </a:t>
            </a:r>
            <a:r>
              <a:rPr lang="es-CO" sz="3200" dirty="0" err="1">
                <a:latin typeface="Courier New" panose="02070309020205020404" pitchFamily="49" charset="0"/>
                <a:cs typeface="Courier New" panose="02070309020205020404" pitchFamily="49" charset="0"/>
              </a:rPr>
              <a:t>initial-number-wolves</a:t>
            </a:r>
            <a:r>
              <a:rPr lang="es-CO" sz="3200" dirty="0">
                <a:latin typeface="Courier New" panose="02070309020205020404" pitchFamily="49" charset="0"/>
                <a:cs typeface="Courier New" panose="02070309020205020404" pitchFamily="49" charset="0"/>
              </a:rPr>
              <a:t> 100</a:t>
            </a:r>
          </a:p>
          <a:p>
            <a:pPr marL="50800" indent="0" algn="just">
              <a:buSzPct val="100000"/>
              <a:buNone/>
            </a:pPr>
            <a:r>
              <a:rPr lang="es-CO" sz="3200" dirty="0">
                <a:latin typeface="Courier New" panose="02070309020205020404" pitchFamily="49" charset="0"/>
                <a:cs typeface="Courier New" panose="02070309020205020404" pitchFamily="49" charset="0"/>
              </a:rPr>
              <a:t>Set </a:t>
            </a:r>
            <a:r>
              <a:rPr lang="es-CO" sz="3200" dirty="0" err="1">
                <a:latin typeface="Courier New" panose="02070309020205020404" pitchFamily="49" charset="0"/>
                <a:cs typeface="Courier New" panose="02070309020205020404" pitchFamily="49" charset="0"/>
              </a:rPr>
              <a:t>wolf</a:t>
            </a:r>
            <a:r>
              <a:rPr lang="es-CO" sz="3200" dirty="0">
                <a:latin typeface="Courier New" panose="02070309020205020404" pitchFamily="49" charset="0"/>
                <a:cs typeface="Courier New" panose="02070309020205020404" pitchFamily="49" charset="0"/>
              </a:rPr>
              <a:t>-reproduce 10</a:t>
            </a:r>
          </a:p>
          <a:p>
            <a:pPr marL="50800" indent="0" algn="just">
              <a:buSzPct val="100000"/>
              <a:buNone/>
            </a:pPr>
            <a:endParaRPr lang="es-CO" sz="3200" dirty="0">
              <a:latin typeface="Courier New" panose="02070309020205020404" pitchFamily="49" charset="0"/>
              <a:cs typeface="Courier New" panose="02070309020205020404" pitchFamily="49" charset="0"/>
            </a:endParaRPr>
          </a:p>
        </p:txBody>
      </p:sp>
      <p:pic>
        <p:nvPicPr>
          <p:cNvPr id="6" name="Imagen 5">
            <a:extLst>
              <a:ext uri="{FF2B5EF4-FFF2-40B4-BE49-F238E27FC236}">
                <a16:creationId xmlns:a16="http://schemas.microsoft.com/office/drawing/2014/main" id="{2E8E5F13-F7DD-4097-920D-96712A9C437C}"/>
              </a:ext>
            </a:extLst>
          </p:cNvPr>
          <p:cNvPicPr>
            <a:picLocks noChangeAspect="1"/>
          </p:cNvPicPr>
          <p:nvPr/>
        </p:nvPicPr>
        <p:blipFill>
          <a:blip r:embed="rId3"/>
          <a:stretch>
            <a:fillRect/>
          </a:stretch>
        </p:blipFill>
        <p:spPr>
          <a:xfrm>
            <a:off x="491212" y="5529148"/>
            <a:ext cx="4295465" cy="963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85DF6CAC-2025-4969-B95E-1D2D863398EE}"/>
              </a:ext>
            </a:extLst>
          </p:cNvPr>
          <p:cNvPicPr>
            <a:picLocks noChangeAspect="1"/>
          </p:cNvPicPr>
          <p:nvPr/>
        </p:nvPicPr>
        <p:blipFill>
          <a:blip r:embed="rId4"/>
          <a:stretch>
            <a:fillRect/>
          </a:stretch>
        </p:blipFill>
        <p:spPr>
          <a:xfrm>
            <a:off x="7792662" y="4663906"/>
            <a:ext cx="4283224" cy="963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n 10">
            <a:extLst>
              <a:ext uri="{FF2B5EF4-FFF2-40B4-BE49-F238E27FC236}">
                <a16:creationId xmlns:a16="http://schemas.microsoft.com/office/drawing/2014/main" id="{C5094684-962C-44BE-B66F-BFE563716DD8}"/>
              </a:ext>
            </a:extLst>
          </p:cNvPr>
          <p:cNvPicPr>
            <a:picLocks noChangeAspect="1"/>
          </p:cNvPicPr>
          <p:nvPr/>
        </p:nvPicPr>
        <p:blipFill>
          <a:blip r:embed="rId5"/>
          <a:stretch>
            <a:fillRect/>
          </a:stretch>
        </p:blipFill>
        <p:spPr>
          <a:xfrm>
            <a:off x="5133665" y="5695100"/>
            <a:ext cx="4042293" cy="963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80884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NetLogo</a:t>
            </a:r>
            <a:br>
              <a:rPr lang="es-MX" dirty="0"/>
            </a:br>
            <a:r>
              <a:rPr lang="es-MX" dirty="0"/>
              <a:t>Datos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Abrimos la biblioteca de modelos.</a:t>
            </a:r>
          </a:p>
          <a:p>
            <a:pPr marL="50800" indent="0" algn="just">
              <a:buSzPct val="100000"/>
              <a:buNone/>
            </a:pPr>
            <a:r>
              <a:rPr lang="es-CO" sz="3200" dirty="0"/>
              <a:t>					VIRUS</a:t>
            </a:r>
          </a:p>
          <a:p>
            <a:pPr marL="50800" indent="0" algn="just">
              <a:buSzPct val="100000"/>
              <a:buNone/>
            </a:pPr>
            <a:endParaRPr lang="es-CO" sz="3200" dirty="0"/>
          </a:p>
        </p:txBody>
      </p:sp>
      <p:pic>
        <p:nvPicPr>
          <p:cNvPr id="5" name="Imagen 4">
            <a:extLst>
              <a:ext uri="{FF2B5EF4-FFF2-40B4-BE49-F238E27FC236}">
                <a16:creationId xmlns:a16="http://schemas.microsoft.com/office/drawing/2014/main" id="{8C472D44-C20B-4CDE-8209-9848B3D2A958}"/>
              </a:ext>
            </a:extLst>
          </p:cNvPr>
          <p:cNvPicPr>
            <a:picLocks noChangeAspect="1"/>
          </p:cNvPicPr>
          <p:nvPr/>
        </p:nvPicPr>
        <p:blipFill>
          <a:blip r:embed="rId3"/>
          <a:stretch>
            <a:fillRect/>
          </a:stretch>
        </p:blipFill>
        <p:spPr>
          <a:xfrm>
            <a:off x="1053084" y="2409371"/>
            <a:ext cx="3562459" cy="4390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A5DEE6ED-CBF1-40E7-BD25-799B2C2838E0}"/>
              </a:ext>
            </a:extLst>
          </p:cNvPr>
          <p:cNvPicPr>
            <a:picLocks noChangeAspect="1"/>
          </p:cNvPicPr>
          <p:nvPr/>
        </p:nvPicPr>
        <p:blipFill>
          <a:blip r:embed="rId4"/>
          <a:stretch>
            <a:fillRect/>
          </a:stretch>
        </p:blipFill>
        <p:spPr>
          <a:xfrm>
            <a:off x="7437837" y="1979823"/>
            <a:ext cx="4615330" cy="4513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9007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ask</a:t>
            </a:r>
            <a:r>
              <a:rPr lang="es-CO" sz="3200" dirty="0"/>
              <a:t>:</a:t>
            </a:r>
          </a:p>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ask</a:t>
            </a:r>
            <a:r>
              <a:rPr lang="es-CO" sz="3200" dirty="0"/>
              <a:t> se utiliza para cambiar el valor de variables sin utilizar deslizadores. Se utiliza tanto para variables globales como para variables de agentes.</a:t>
            </a:r>
          </a:p>
          <a:p>
            <a:pPr marL="50800" indent="0" algn="just">
              <a:buSzPct val="100000"/>
              <a:buNone/>
            </a:pPr>
            <a:r>
              <a:rPr lang="es-CO" sz="3200" dirty="0"/>
              <a:t>Ejecutar el siguiente comando:</a:t>
            </a:r>
          </a:p>
          <a:p>
            <a:pPr marL="50800" indent="0" algn="just">
              <a:buSzPct val="100000"/>
              <a:buNone/>
            </a:pPr>
            <a:r>
              <a:rPr lang="es-CO" sz="3200" dirty="0">
                <a:latin typeface="Courier New" panose="02070309020205020404" pitchFamily="49" charset="0"/>
                <a:cs typeface="Courier New" panose="02070309020205020404" pitchFamily="49" charset="0"/>
              </a:rPr>
              <a:t>Set </a:t>
            </a:r>
            <a:r>
              <a:rPr lang="es-CO" sz="3200" dirty="0" err="1">
                <a:latin typeface="Courier New" panose="02070309020205020404" pitchFamily="49" charset="0"/>
                <a:cs typeface="Courier New" panose="02070309020205020404" pitchFamily="49" charset="0"/>
              </a:rPr>
              <a:t>pcolor</a:t>
            </a:r>
            <a:r>
              <a:rPr lang="es-CO" sz="3200" dirty="0">
                <a:latin typeface="Courier New" panose="02070309020205020404" pitchFamily="49" charset="0"/>
                <a:cs typeface="Courier New" panose="02070309020205020404" pitchFamily="49" charset="0"/>
              </a:rPr>
              <a:t> blue</a:t>
            </a:r>
          </a:p>
          <a:p>
            <a:pPr marL="50800" indent="0" algn="just">
              <a:buSzPct val="100000"/>
              <a:buNone/>
            </a:pPr>
            <a:endParaRPr lang="es-CO" sz="3200" dirty="0">
              <a:latin typeface="Courier New" panose="02070309020205020404" pitchFamily="49" charset="0"/>
              <a:cs typeface="Courier New" panose="02070309020205020404" pitchFamily="49" charset="0"/>
            </a:endParaRPr>
          </a:p>
        </p:txBody>
      </p:sp>
      <p:pic>
        <p:nvPicPr>
          <p:cNvPr id="5" name="Imagen 4">
            <a:extLst>
              <a:ext uri="{FF2B5EF4-FFF2-40B4-BE49-F238E27FC236}">
                <a16:creationId xmlns:a16="http://schemas.microsoft.com/office/drawing/2014/main" id="{78637805-DD72-45FA-9F29-7C51197E7312}"/>
              </a:ext>
            </a:extLst>
          </p:cNvPr>
          <p:cNvPicPr>
            <a:picLocks noChangeAspect="1"/>
          </p:cNvPicPr>
          <p:nvPr/>
        </p:nvPicPr>
        <p:blipFill>
          <a:blip r:embed="rId3"/>
          <a:stretch>
            <a:fillRect/>
          </a:stretch>
        </p:blipFill>
        <p:spPr>
          <a:xfrm>
            <a:off x="401435" y="5161593"/>
            <a:ext cx="11529307" cy="1288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172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7391400" cy="4351338"/>
          </a:xfrm>
        </p:spPr>
        <p:txBody>
          <a:bodyPr/>
          <a:lstStyle/>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ask</a:t>
            </a:r>
            <a:r>
              <a:rPr lang="es-CO" sz="3200" dirty="0"/>
              <a:t>:</a:t>
            </a:r>
          </a:p>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pcolor</a:t>
            </a:r>
            <a:r>
              <a:rPr lang="es-CO" sz="3200" dirty="0"/>
              <a:t> es un comando  exclusivo de agentes y no puede ser modificado por el observador (DIOS) en el contexto de comandos.</a:t>
            </a:r>
          </a:p>
          <a:p>
            <a:pPr marL="50800" indent="0" algn="just">
              <a:buSzPct val="100000"/>
              <a:buNone/>
            </a:pPr>
            <a:r>
              <a:rPr lang="es-CO" sz="3200" dirty="0"/>
              <a:t>Por el contrario con el comando </a:t>
            </a:r>
            <a:r>
              <a:rPr lang="es-CO" sz="3200" dirty="0" err="1"/>
              <a:t>ask</a:t>
            </a:r>
            <a:r>
              <a:rPr lang="es-CO" sz="3200" dirty="0"/>
              <a:t> es diferente.</a:t>
            </a:r>
          </a:p>
          <a:p>
            <a:pPr marL="50800" indent="0" algn="just">
              <a:buSzPct val="100000"/>
              <a:buNone/>
            </a:pPr>
            <a:r>
              <a:rPr lang="es-CO" sz="3200" dirty="0" err="1">
                <a:latin typeface="Courier New" panose="02070309020205020404" pitchFamily="49" charset="0"/>
                <a:cs typeface="Courier New" panose="02070309020205020404" pitchFamily="49" charset="0"/>
              </a:rPr>
              <a:t>ask</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patches</a:t>
            </a:r>
            <a:r>
              <a:rPr lang="es-CO" sz="3200" dirty="0">
                <a:latin typeface="Courier New" panose="02070309020205020404" pitchFamily="49" charset="0"/>
                <a:cs typeface="Courier New" panose="02070309020205020404" pitchFamily="49" charset="0"/>
              </a:rPr>
              <a:t> [set </a:t>
            </a:r>
            <a:r>
              <a:rPr lang="es-CO" sz="3200" dirty="0" err="1">
                <a:latin typeface="Courier New" panose="02070309020205020404" pitchFamily="49" charset="0"/>
                <a:cs typeface="Courier New" panose="02070309020205020404" pitchFamily="49" charset="0"/>
              </a:rPr>
              <a:t>pcolor</a:t>
            </a:r>
            <a:r>
              <a:rPr lang="es-CO" sz="3200" dirty="0">
                <a:latin typeface="Courier New" panose="02070309020205020404" pitchFamily="49" charset="0"/>
                <a:cs typeface="Courier New" panose="02070309020205020404" pitchFamily="49" charset="0"/>
              </a:rPr>
              <a:t> blue]</a:t>
            </a:r>
          </a:p>
          <a:p>
            <a:pPr marL="50800" indent="0" algn="just">
              <a:buSzPct val="100000"/>
              <a:buNone/>
            </a:pPr>
            <a:endParaRPr lang="es-CO" sz="3200" dirty="0">
              <a:latin typeface="Courier New" panose="02070309020205020404" pitchFamily="49" charset="0"/>
              <a:cs typeface="Courier New" panose="02070309020205020404" pitchFamily="49" charset="0"/>
            </a:endParaRPr>
          </a:p>
        </p:txBody>
      </p:sp>
      <p:pic>
        <p:nvPicPr>
          <p:cNvPr id="6" name="Imagen 5">
            <a:extLst>
              <a:ext uri="{FF2B5EF4-FFF2-40B4-BE49-F238E27FC236}">
                <a16:creationId xmlns:a16="http://schemas.microsoft.com/office/drawing/2014/main" id="{5C8A9732-BE00-4EA4-8F36-746DF4BFF2EC}"/>
              </a:ext>
            </a:extLst>
          </p:cNvPr>
          <p:cNvPicPr>
            <a:picLocks noChangeAspect="1"/>
          </p:cNvPicPr>
          <p:nvPr/>
        </p:nvPicPr>
        <p:blipFill>
          <a:blip r:embed="rId3"/>
          <a:stretch>
            <a:fillRect/>
          </a:stretch>
        </p:blipFill>
        <p:spPr>
          <a:xfrm>
            <a:off x="8341874" y="2286794"/>
            <a:ext cx="3646926" cy="3429000"/>
          </a:xfrm>
          <a:prstGeom prst="rect">
            <a:avLst/>
          </a:prstGeom>
        </p:spPr>
      </p:pic>
      <p:pic>
        <p:nvPicPr>
          <p:cNvPr id="8" name="Imagen 7">
            <a:extLst>
              <a:ext uri="{FF2B5EF4-FFF2-40B4-BE49-F238E27FC236}">
                <a16:creationId xmlns:a16="http://schemas.microsoft.com/office/drawing/2014/main" id="{75EA9318-AD9B-42BC-A03B-0A40F95BE0C3}"/>
              </a:ext>
            </a:extLst>
          </p:cNvPr>
          <p:cNvPicPr>
            <a:picLocks noChangeAspect="1"/>
          </p:cNvPicPr>
          <p:nvPr/>
        </p:nvPicPr>
        <p:blipFill>
          <a:blip r:embed="rId4"/>
          <a:stretch>
            <a:fillRect/>
          </a:stretch>
        </p:blipFill>
        <p:spPr>
          <a:xfrm>
            <a:off x="8351040" y="2320585"/>
            <a:ext cx="3637760" cy="3429000"/>
          </a:xfrm>
          <a:prstGeom prst="rect">
            <a:avLst/>
          </a:prstGeom>
        </p:spPr>
      </p:pic>
    </p:spTree>
    <p:extLst>
      <p:ext uri="{BB962C8B-B14F-4D97-AF65-F5344CB8AC3E}">
        <p14:creationId xmlns:p14="http://schemas.microsoft.com/office/powerpoint/2010/main" val="418005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10515600" cy="4351338"/>
          </a:xfrm>
        </p:spPr>
        <p:txBody>
          <a:bodyPr/>
          <a:lstStyle/>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ask</a:t>
            </a:r>
            <a:r>
              <a:rPr lang="es-CO" sz="3200" dirty="0"/>
              <a:t>:</a:t>
            </a:r>
          </a:p>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ask</a:t>
            </a:r>
            <a:r>
              <a:rPr lang="es-CO" sz="3200" dirty="0"/>
              <a:t> espera dos entradas o argumentos, ambos al lado derecho del comando.</a:t>
            </a:r>
          </a:p>
          <a:p>
            <a:pPr marL="50800" indent="0" algn="just">
              <a:buSzPct val="100000"/>
              <a:buNone/>
            </a:pPr>
            <a:r>
              <a:rPr lang="es-CO" sz="3200" dirty="0"/>
              <a:t>El primer argumento es para agentsets a los cuales queremos que hagan algo.</a:t>
            </a:r>
          </a:p>
          <a:p>
            <a:pPr marL="50800" indent="0" algn="just">
              <a:buSzPct val="100000"/>
              <a:buNone/>
            </a:pPr>
            <a:r>
              <a:rPr lang="es-CO" sz="3200" dirty="0"/>
              <a:t>El segundo argumento es para un comando para los agentsets.</a:t>
            </a:r>
          </a:p>
          <a:p>
            <a:pPr marL="50800" indent="0" algn="just">
              <a:buSzPct val="100000"/>
              <a:buNone/>
            </a:pPr>
            <a:r>
              <a:rPr lang="es-CO" sz="3200" dirty="0" err="1">
                <a:latin typeface="Courier New" panose="02070309020205020404" pitchFamily="49" charset="0"/>
                <a:cs typeface="Courier New" panose="02070309020205020404" pitchFamily="49" charset="0"/>
              </a:rPr>
              <a:t>ask</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turtles</a:t>
            </a:r>
            <a:r>
              <a:rPr lang="es-CO" sz="3200" dirty="0">
                <a:latin typeface="Courier New" panose="02070309020205020404" pitchFamily="49" charset="0"/>
                <a:cs typeface="Courier New" panose="02070309020205020404" pitchFamily="49" charset="0"/>
              </a:rPr>
              <a:t>[set color blue set </a:t>
            </a:r>
            <a:r>
              <a:rPr lang="es-CO" sz="3200" dirty="0" err="1">
                <a:latin typeface="Courier New" panose="02070309020205020404" pitchFamily="49" charset="0"/>
                <a:cs typeface="Courier New" panose="02070309020205020404" pitchFamily="49" charset="0"/>
              </a:rPr>
              <a:t>age</a:t>
            </a:r>
            <a:r>
              <a:rPr lang="es-CO" sz="3200" dirty="0">
                <a:latin typeface="Courier New" panose="02070309020205020404" pitchFamily="49" charset="0"/>
                <a:cs typeface="Courier New" panose="02070309020205020404" pitchFamily="49" charset="0"/>
              </a:rPr>
              <a:t> 20]</a:t>
            </a:r>
          </a:p>
          <a:p>
            <a:pPr marL="50800" indent="0" algn="just">
              <a:buSzPct val="100000"/>
              <a:buNone/>
            </a:pPr>
            <a:endParaRPr lang="es-CO" sz="3200" dirty="0">
              <a:latin typeface="Courier New" panose="02070309020205020404" pitchFamily="49" charset="0"/>
              <a:cs typeface="Courier New" panose="02070309020205020404" pitchFamily="49" charset="0"/>
            </a:endParaRPr>
          </a:p>
        </p:txBody>
      </p:sp>
      <p:pic>
        <p:nvPicPr>
          <p:cNvPr id="9" name="Imagen 8">
            <a:extLst>
              <a:ext uri="{FF2B5EF4-FFF2-40B4-BE49-F238E27FC236}">
                <a16:creationId xmlns:a16="http://schemas.microsoft.com/office/drawing/2014/main" id="{6B9A4922-3911-484D-8322-0DC5046AE7B4}"/>
              </a:ext>
            </a:extLst>
          </p:cNvPr>
          <p:cNvPicPr>
            <a:picLocks noChangeAspect="1"/>
          </p:cNvPicPr>
          <p:nvPr/>
        </p:nvPicPr>
        <p:blipFill>
          <a:blip r:embed="rId3"/>
          <a:stretch>
            <a:fillRect/>
          </a:stretch>
        </p:blipFill>
        <p:spPr>
          <a:xfrm>
            <a:off x="6481293" y="1147024"/>
            <a:ext cx="5159163" cy="1218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0215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10515600" cy="4351338"/>
          </a:xfrm>
        </p:spPr>
        <p:txBody>
          <a:bodyPr/>
          <a:lstStyle/>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ask</a:t>
            </a:r>
            <a:r>
              <a:rPr lang="es-CO" sz="3200" dirty="0"/>
              <a:t>:</a:t>
            </a:r>
          </a:p>
          <a:p>
            <a:pPr marL="50800" indent="0" algn="just">
              <a:buSzPct val="100000"/>
              <a:buNone/>
            </a:pPr>
            <a:endParaRPr lang="es-CO" sz="3200" dirty="0"/>
          </a:p>
          <a:p>
            <a:pPr marL="50800" indent="0" algn="just">
              <a:buSzPct val="100000"/>
              <a:buNone/>
            </a:pPr>
            <a:r>
              <a:rPr lang="es-CO" sz="3200" dirty="0"/>
              <a:t>Otro ejemplo.</a:t>
            </a:r>
          </a:p>
          <a:p>
            <a:pPr marL="50800" indent="0" algn="just">
              <a:buSzPct val="100000"/>
              <a:buNone/>
            </a:pPr>
            <a:endParaRPr lang="es-CO" sz="3200" dirty="0"/>
          </a:p>
          <a:p>
            <a:pPr marL="50800" indent="0" algn="just">
              <a:buSzPct val="100000"/>
              <a:buNone/>
            </a:pPr>
            <a:endParaRPr lang="es-CO" sz="3200" dirty="0"/>
          </a:p>
          <a:p>
            <a:pPr marL="50800" indent="0" algn="just">
              <a:buSzPct val="100000"/>
              <a:buNone/>
            </a:pPr>
            <a:endParaRPr lang="es-CO" sz="3200" dirty="0"/>
          </a:p>
          <a:p>
            <a:pPr marL="50800" indent="0" algn="just">
              <a:buSzPct val="100000"/>
              <a:buNone/>
            </a:pPr>
            <a:endParaRPr lang="es-CO" sz="3200" dirty="0"/>
          </a:p>
          <a:p>
            <a:pPr marL="50800" indent="0" algn="just">
              <a:buSzPct val="100000"/>
              <a:buNone/>
            </a:pPr>
            <a:r>
              <a:rPr lang="es-CO" sz="3200" dirty="0" err="1">
                <a:latin typeface="Courier New" panose="02070309020205020404" pitchFamily="49" charset="0"/>
                <a:cs typeface="Courier New" panose="02070309020205020404" pitchFamily="49" charset="0"/>
              </a:rPr>
              <a:t>ask</a:t>
            </a:r>
            <a:r>
              <a:rPr lang="es-CO" sz="3200" dirty="0">
                <a:latin typeface="Courier New" panose="02070309020205020404" pitchFamily="49" charset="0"/>
                <a:cs typeface="Courier New" panose="02070309020205020404" pitchFamily="49" charset="0"/>
              </a:rPr>
              <a:t> </a:t>
            </a:r>
            <a:r>
              <a:rPr lang="es-CO" sz="3200" dirty="0" err="1">
                <a:latin typeface="Courier New" panose="02070309020205020404" pitchFamily="49" charset="0"/>
                <a:cs typeface="Courier New" panose="02070309020205020404" pitchFamily="49" charset="0"/>
              </a:rPr>
              <a:t>turtles</a:t>
            </a:r>
            <a:r>
              <a:rPr lang="es-CO" sz="3200" dirty="0">
                <a:latin typeface="Courier New" panose="02070309020205020404" pitchFamily="49" charset="0"/>
                <a:cs typeface="Courier New" panose="02070309020205020404" pitchFamily="49" charset="0"/>
              </a:rPr>
              <a:t>[set </a:t>
            </a:r>
            <a:r>
              <a:rPr lang="es-CO" sz="3200" dirty="0" err="1">
                <a:latin typeface="Courier New" panose="02070309020205020404" pitchFamily="49" charset="0"/>
                <a:cs typeface="Courier New" panose="02070309020205020404" pitchFamily="49" charset="0"/>
              </a:rPr>
              <a:t>xcor</a:t>
            </a:r>
            <a:r>
              <a:rPr lang="es-CO" sz="3200" dirty="0">
                <a:latin typeface="Courier New" panose="02070309020205020404" pitchFamily="49" charset="0"/>
                <a:cs typeface="Courier New" panose="02070309020205020404" pitchFamily="49" charset="0"/>
              </a:rPr>
              <a:t> 1 set </a:t>
            </a:r>
            <a:r>
              <a:rPr lang="es-CO" sz="3200" dirty="0" err="1">
                <a:latin typeface="Courier New" panose="02070309020205020404" pitchFamily="49" charset="0"/>
                <a:cs typeface="Courier New" panose="02070309020205020404" pitchFamily="49" charset="0"/>
              </a:rPr>
              <a:t>ycor</a:t>
            </a:r>
            <a:r>
              <a:rPr lang="es-CO" sz="3200" dirty="0">
                <a:latin typeface="Courier New" panose="02070309020205020404" pitchFamily="49" charset="0"/>
                <a:cs typeface="Courier New" panose="02070309020205020404" pitchFamily="49" charset="0"/>
              </a:rPr>
              <a:t> 5]</a:t>
            </a:r>
          </a:p>
          <a:p>
            <a:pPr marL="50800" indent="0" algn="just">
              <a:buSzPct val="100000"/>
              <a:buNone/>
            </a:pPr>
            <a:endParaRPr lang="es-CO" sz="3200" dirty="0">
              <a:latin typeface="Courier New" panose="02070309020205020404" pitchFamily="49" charset="0"/>
              <a:cs typeface="Courier New" panose="02070309020205020404" pitchFamily="49" charset="0"/>
            </a:endParaRPr>
          </a:p>
        </p:txBody>
      </p:sp>
      <p:pic>
        <p:nvPicPr>
          <p:cNvPr id="5" name="Imagen 4">
            <a:extLst>
              <a:ext uri="{FF2B5EF4-FFF2-40B4-BE49-F238E27FC236}">
                <a16:creationId xmlns:a16="http://schemas.microsoft.com/office/drawing/2014/main" id="{CB02656C-B22E-4865-A970-4AD75F36983A}"/>
              </a:ext>
            </a:extLst>
          </p:cNvPr>
          <p:cNvPicPr>
            <a:picLocks noChangeAspect="1"/>
          </p:cNvPicPr>
          <p:nvPr/>
        </p:nvPicPr>
        <p:blipFill>
          <a:blip r:embed="rId3"/>
          <a:stretch>
            <a:fillRect/>
          </a:stretch>
        </p:blipFill>
        <p:spPr>
          <a:xfrm>
            <a:off x="289355" y="4001294"/>
            <a:ext cx="5996401" cy="1359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81864EAC-FB1F-4BA3-85D0-7C420D3F4808}"/>
              </a:ext>
            </a:extLst>
          </p:cNvPr>
          <p:cNvPicPr>
            <a:picLocks noChangeAspect="1"/>
          </p:cNvPicPr>
          <p:nvPr/>
        </p:nvPicPr>
        <p:blipFill>
          <a:blip r:embed="rId4"/>
          <a:stretch>
            <a:fillRect/>
          </a:stretch>
        </p:blipFill>
        <p:spPr>
          <a:xfrm>
            <a:off x="6834601" y="1088572"/>
            <a:ext cx="5070493" cy="47868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31445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10515600" cy="4351338"/>
          </a:xfrm>
        </p:spPr>
        <p:txBody>
          <a:bodyPr/>
          <a:lstStyle/>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ask</a:t>
            </a:r>
            <a:r>
              <a:rPr lang="es-CO" sz="3200" dirty="0"/>
              <a:t> y </a:t>
            </a:r>
            <a:r>
              <a:rPr lang="es-CO" sz="3200" dirty="0" err="1">
                <a:latin typeface="Courier New" panose="02070309020205020404" pitchFamily="49" charset="0"/>
                <a:cs typeface="Courier New" panose="02070309020205020404" pitchFamily="49" charset="0"/>
              </a:rPr>
              <a:t>with</a:t>
            </a:r>
            <a:r>
              <a:rPr lang="es-CO" sz="3200" dirty="0"/>
              <a:t>:</a:t>
            </a:r>
          </a:p>
          <a:p>
            <a:pPr marL="50800" indent="0" algn="just">
              <a:buSzPct val="100000"/>
              <a:buNone/>
            </a:pPr>
            <a:r>
              <a:rPr lang="es-CO" sz="3200" dirty="0"/>
              <a:t>Otro ejemplo con capacidades de filtro es usar </a:t>
            </a:r>
            <a:r>
              <a:rPr lang="es-CO" sz="3200" dirty="0" err="1">
                <a:latin typeface="Courier New" panose="02070309020205020404" pitchFamily="49" charset="0"/>
                <a:cs typeface="Courier New" panose="02070309020205020404" pitchFamily="49" charset="0"/>
              </a:rPr>
              <a:t>ask</a:t>
            </a:r>
            <a:r>
              <a:rPr lang="es-CO" sz="3200" dirty="0"/>
              <a:t> y </a:t>
            </a:r>
            <a:r>
              <a:rPr lang="es-CO" sz="3200" dirty="0" err="1">
                <a:latin typeface="Courier New" panose="02070309020205020404" pitchFamily="49" charset="0"/>
                <a:cs typeface="Courier New" panose="02070309020205020404" pitchFamily="49" charset="0"/>
              </a:rPr>
              <a:t>with</a:t>
            </a:r>
            <a:r>
              <a:rPr lang="es-CO" sz="3200" dirty="0"/>
              <a:t> en conjunto. Con el comando </a:t>
            </a:r>
            <a:r>
              <a:rPr lang="es-CO" sz="3200" dirty="0" err="1">
                <a:latin typeface="Courier New" panose="02070309020205020404" pitchFamily="49" charset="0"/>
                <a:cs typeface="Courier New" panose="02070309020205020404" pitchFamily="49" charset="0"/>
              </a:rPr>
              <a:t>ask</a:t>
            </a:r>
            <a:r>
              <a:rPr lang="es-CO" sz="3200" dirty="0"/>
              <a:t> aplicamos a un agentsets en general sin filtro o clasificación, con el comando </a:t>
            </a:r>
            <a:r>
              <a:rPr lang="es-CO" sz="3200" dirty="0" err="1">
                <a:latin typeface="Courier New" panose="02070309020205020404" pitchFamily="49" charset="0"/>
                <a:cs typeface="Courier New" panose="02070309020205020404" pitchFamily="49" charset="0"/>
              </a:rPr>
              <a:t>with</a:t>
            </a:r>
            <a:r>
              <a:rPr lang="es-CO" sz="3200" dirty="0"/>
              <a:t> podemos añadir un filtro adicional.</a:t>
            </a:r>
          </a:p>
          <a:p>
            <a:pPr marL="50800" indent="0" algn="just">
              <a:buSzPct val="100000"/>
              <a:buNone/>
            </a:pPr>
            <a:r>
              <a:rPr lang="es-CO" dirty="0" err="1">
                <a:latin typeface="Courier New" panose="02070309020205020404" pitchFamily="49" charset="0"/>
                <a:cs typeface="Courier New" panose="02070309020205020404" pitchFamily="49" charset="0"/>
              </a:rPr>
              <a:t>ask</a:t>
            </a:r>
            <a:r>
              <a:rPr lang="es-CO" dirty="0">
                <a:latin typeface="Courier New" panose="02070309020205020404" pitchFamily="49" charset="0"/>
                <a:cs typeface="Courier New" panose="02070309020205020404" pitchFamily="49" charset="0"/>
              </a:rPr>
              <a:t> </a:t>
            </a:r>
            <a:r>
              <a:rPr lang="es-CO" dirty="0" err="1">
                <a:latin typeface="Courier New" panose="02070309020205020404" pitchFamily="49" charset="0"/>
                <a:cs typeface="Courier New" panose="02070309020205020404" pitchFamily="49" charset="0"/>
              </a:rPr>
              <a:t>turtles</a:t>
            </a:r>
            <a:r>
              <a:rPr lang="es-CO" dirty="0">
                <a:latin typeface="Courier New" panose="02070309020205020404" pitchFamily="49" charset="0"/>
                <a:cs typeface="Courier New" panose="02070309020205020404" pitchFamily="49" charset="0"/>
              </a:rPr>
              <a:t> </a:t>
            </a:r>
            <a:r>
              <a:rPr lang="es-CO" dirty="0" err="1">
                <a:latin typeface="Courier New" panose="02070309020205020404" pitchFamily="49" charset="0"/>
                <a:cs typeface="Courier New" panose="02070309020205020404" pitchFamily="49" charset="0"/>
              </a:rPr>
              <a:t>with</a:t>
            </a:r>
            <a:r>
              <a:rPr lang="es-CO" dirty="0">
                <a:latin typeface="Courier New" panose="02070309020205020404" pitchFamily="49" charset="0"/>
                <a:cs typeface="Courier New" panose="02070309020205020404" pitchFamily="49" charset="0"/>
              </a:rPr>
              <a:t>[</a:t>
            </a:r>
            <a:r>
              <a:rPr lang="es-CO" dirty="0" err="1">
                <a:latin typeface="Courier New" panose="02070309020205020404" pitchFamily="49" charset="0"/>
                <a:cs typeface="Courier New" panose="02070309020205020404" pitchFamily="49" charset="0"/>
              </a:rPr>
              <a:t>sick</a:t>
            </a:r>
            <a:r>
              <a:rPr lang="es-CO" dirty="0">
                <a:latin typeface="Courier New" panose="02070309020205020404" pitchFamily="49" charset="0"/>
                <a:cs typeface="Courier New" panose="02070309020205020404" pitchFamily="49" charset="0"/>
              </a:rPr>
              <a:t>? = true] [set color </a:t>
            </a:r>
            <a:r>
              <a:rPr lang="es-CO" dirty="0" err="1">
                <a:latin typeface="Courier New" panose="02070309020205020404" pitchFamily="49" charset="0"/>
                <a:cs typeface="Courier New" panose="02070309020205020404" pitchFamily="49" charset="0"/>
              </a:rPr>
              <a:t>brown</a:t>
            </a:r>
            <a:r>
              <a:rPr lang="es-CO" dirty="0">
                <a:latin typeface="Courier New" panose="02070309020205020404" pitchFamily="49" charset="0"/>
                <a:cs typeface="Courier New" panose="02070309020205020404" pitchFamily="49" charset="0"/>
              </a:rPr>
              <a:t>]</a:t>
            </a:r>
          </a:p>
        </p:txBody>
      </p:sp>
      <p:pic>
        <p:nvPicPr>
          <p:cNvPr id="6" name="Imagen 5">
            <a:extLst>
              <a:ext uri="{FF2B5EF4-FFF2-40B4-BE49-F238E27FC236}">
                <a16:creationId xmlns:a16="http://schemas.microsoft.com/office/drawing/2014/main" id="{FFA6DB76-9197-47EB-9447-C17A8DDE6C3F}"/>
              </a:ext>
            </a:extLst>
          </p:cNvPr>
          <p:cNvPicPr>
            <a:picLocks noChangeAspect="1"/>
          </p:cNvPicPr>
          <p:nvPr/>
        </p:nvPicPr>
        <p:blipFill>
          <a:blip r:embed="rId3"/>
          <a:stretch>
            <a:fillRect/>
          </a:stretch>
        </p:blipFill>
        <p:spPr>
          <a:xfrm>
            <a:off x="838200" y="5167311"/>
            <a:ext cx="6462119" cy="1325563"/>
          </a:xfrm>
          <a:prstGeom prst="rect">
            <a:avLst/>
          </a:prstGeom>
        </p:spPr>
      </p:pic>
      <p:pic>
        <p:nvPicPr>
          <p:cNvPr id="8" name="Imagen 7">
            <a:extLst>
              <a:ext uri="{FF2B5EF4-FFF2-40B4-BE49-F238E27FC236}">
                <a16:creationId xmlns:a16="http://schemas.microsoft.com/office/drawing/2014/main" id="{957CBB2B-CADF-4C89-BD13-4DE39050DB84}"/>
              </a:ext>
            </a:extLst>
          </p:cNvPr>
          <p:cNvPicPr>
            <a:picLocks noChangeAspect="1"/>
          </p:cNvPicPr>
          <p:nvPr/>
        </p:nvPicPr>
        <p:blipFill>
          <a:blip r:embed="rId4"/>
          <a:stretch>
            <a:fillRect/>
          </a:stretch>
        </p:blipFill>
        <p:spPr>
          <a:xfrm>
            <a:off x="8532778" y="5190217"/>
            <a:ext cx="1278880" cy="1365585"/>
          </a:xfrm>
          <a:prstGeom prst="rect">
            <a:avLst/>
          </a:prstGeom>
        </p:spPr>
      </p:pic>
    </p:spTree>
    <p:extLst>
      <p:ext uri="{BB962C8B-B14F-4D97-AF65-F5344CB8AC3E}">
        <p14:creationId xmlns:p14="http://schemas.microsoft.com/office/powerpoint/2010/main" val="2446578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Controles y comandos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10515600" cy="4351338"/>
          </a:xfrm>
        </p:spPr>
        <p:txBody>
          <a:bodyPr/>
          <a:lstStyle/>
          <a:p>
            <a:pPr marL="50800" indent="0" algn="just">
              <a:buSzPct val="100000"/>
              <a:buNone/>
            </a:pPr>
            <a:r>
              <a:rPr lang="es-CO" sz="3200" dirty="0"/>
              <a:t>El comando </a:t>
            </a:r>
            <a:r>
              <a:rPr lang="es-CO" sz="3200" dirty="0" err="1">
                <a:latin typeface="Courier New" panose="02070309020205020404" pitchFamily="49" charset="0"/>
                <a:cs typeface="Courier New" panose="02070309020205020404" pitchFamily="49" charset="0"/>
              </a:rPr>
              <a:t>ask</a:t>
            </a:r>
            <a:r>
              <a:rPr lang="es-CO" sz="3200" dirty="0"/>
              <a:t> y </a:t>
            </a:r>
            <a:r>
              <a:rPr lang="es-CO" sz="3200" dirty="0" err="1">
                <a:latin typeface="Courier New" panose="02070309020205020404" pitchFamily="49" charset="0"/>
                <a:cs typeface="Courier New" panose="02070309020205020404" pitchFamily="49" charset="0"/>
              </a:rPr>
              <a:t>with</a:t>
            </a:r>
            <a:r>
              <a:rPr lang="es-CO" sz="3200" dirty="0"/>
              <a:t>:</a:t>
            </a:r>
          </a:p>
          <a:p>
            <a:pPr marL="50800" indent="0" algn="just">
              <a:buSzPct val="100000"/>
              <a:buNone/>
            </a:pPr>
            <a:r>
              <a:rPr lang="es-CO" sz="3200" dirty="0"/>
              <a:t>		</a:t>
            </a:r>
          </a:p>
        </p:txBody>
      </p:sp>
      <p:graphicFrame>
        <p:nvGraphicFramePr>
          <p:cNvPr id="4" name="Diagrama 3">
            <a:extLst>
              <a:ext uri="{FF2B5EF4-FFF2-40B4-BE49-F238E27FC236}">
                <a16:creationId xmlns:a16="http://schemas.microsoft.com/office/drawing/2014/main" id="{DE32FD6C-4FD8-44D7-9376-F325D279F536}"/>
              </a:ext>
            </a:extLst>
          </p:cNvPr>
          <p:cNvGraphicFramePr/>
          <p:nvPr/>
        </p:nvGraphicFramePr>
        <p:xfrm>
          <a:off x="0" y="3556000"/>
          <a:ext cx="12192000" cy="330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067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NetLogo</a:t>
            </a:r>
            <a:br>
              <a:rPr lang="es-MX" dirty="0"/>
            </a:br>
            <a:r>
              <a:rPr lang="es-MX" dirty="0"/>
              <a:t>Controles de ejecución</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304800" y="1825625"/>
            <a:ext cx="6981371" cy="4351338"/>
          </a:xfrm>
        </p:spPr>
        <p:txBody>
          <a:bodyPr/>
          <a:lstStyle/>
          <a:p>
            <a:pPr marL="50800" indent="0" algn="just">
              <a:buSzPct val="100000"/>
              <a:buNone/>
            </a:pPr>
            <a:r>
              <a:rPr lang="es-CO" sz="3200" dirty="0"/>
              <a:t>Dependiendo en las versiones y el modelo se puede tener dos o tres botones para el modelo.</a:t>
            </a:r>
          </a:p>
          <a:p>
            <a:pPr marL="50800" indent="0" algn="just">
              <a:buSzPct val="100000"/>
              <a:buNone/>
            </a:pPr>
            <a:r>
              <a:rPr lang="es-CO" sz="3200" dirty="0"/>
              <a:t>Los botones son comúnmente usados en la comunidad de NetLogo llamados.</a:t>
            </a:r>
          </a:p>
          <a:p>
            <a:pPr algn="just">
              <a:buSzPct val="100000"/>
            </a:pPr>
            <a:r>
              <a:rPr lang="es-CO" sz="2400" b="1" dirty="0" err="1"/>
              <a:t>Setup</a:t>
            </a:r>
            <a:r>
              <a:rPr lang="es-CO" sz="2400" dirty="0"/>
              <a:t>: configuración del mundo.</a:t>
            </a:r>
          </a:p>
          <a:p>
            <a:pPr algn="just">
              <a:buSzPct val="100000"/>
            </a:pPr>
            <a:r>
              <a:rPr lang="es-CO" sz="2400" b="1" dirty="0" err="1"/>
              <a:t>Go</a:t>
            </a:r>
            <a:r>
              <a:rPr lang="es-CO" sz="2400" b="1" dirty="0"/>
              <a:t> once</a:t>
            </a:r>
            <a:r>
              <a:rPr lang="es-CO" sz="2400" dirty="0"/>
              <a:t>: una ejecución de una unidad de tiempo.</a:t>
            </a:r>
          </a:p>
          <a:p>
            <a:pPr algn="just">
              <a:buSzPct val="100000"/>
            </a:pPr>
            <a:r>
              <a:rPr lang="es-CO" sz="2400" b="1" dirty="0" err="1"/>
              <a:t>Go</a:t>
            </a:r>
            <a:r>
              <a:rPr lang="es-CO" sz="2400" dirty="0"/>
              <a:t>: ejecución consecutiva de tiempo.</a:t>
            </a:r>
          </a:p>
          <a:p>
            <a:pPr algn="just">
              <a:buSzPct val="100000"/>
            </a:pPr>
            <a:endParaRPr lang="es-CO" sz="3200" dirty="0"/>
          </a:p>
        </p:txBody>
      </p:sp>
      <p:pic>
        <p:nvPicPr>
          <p:cNvPr id="5" name="Imagen 4">
            <a:extLst>
              <a:ext uri="{FF2B5EF4-FFF2-40B4-BE49-F238E27FC236}">
                <a16:creationId xmlns:a16="http://schemas.microsoft.com/office/drawing/2014/main" id="{CC772FEE-7F6E-45AB-A59D-37CBB0F3869F}"/>
              </a:ext>
            </a:extLst>
          </p:cNvPr>
          <p:cNvPicPr>
            <a:picLocks noChangeAspect="1"/>
          </p:cNvPicPr>
          <p:nvPr/>
        </p:nvPicPr>
        <p:blipFill>
          <a:blip r:embed="rId3"/>
          <a:stretch>
            <a:fillRect/>
          </a:stretch>
        </p:blipFill>
        <p:spPr>
          <a:xfrm>
            <a:off x="9521371" y="109082"/>
            <a:ext cx="2251529" cy="3884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D10C213A-6147-43E8-9EAD-A4CC216C5196}"/>
              </a:ext>
            </a:extLst>
          </p:cNvPr>
          <p:cNvPicPr>
            <a:picLocks noChangeAspect="1"/>
          </p:cNvPicPr>
          <p:nvPr/>
        </p:nvPicPr>
        <p:blipFill>
          <a:blip r:embed="rId4"/>
          <a:stretch>
            <a:fillRect/>
          </a:stretch>
        </p:blipFill>
        <p:spPr>
          <a:xfrm>
            <a:off x="7438362" y="4304944"/>
            <a:ext cx="4753638" cy="2553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n 10">
            <a:extLst>
              <a:ext uri="{FF2B5EF4-FFF2-40B4-BE49-F238E27FC236}">
                <a16:creationId xmlns:a16="http://schemas.microsoft.com/office/drawing/2014/main" id="{9950F73D-FB5F-4BF9-BA7E-611C4204DBEA}"/>
              </a:ext>
            </a:extLst>
          </p:cNvPr>
          <p:cNvPicPr>
            <a:picLocks noChangeAspect="1"/>
          </p:cNvPicPr>
          <p:nvPr/>
        </p:nvPicPr>
        <p:blipFill>
          <a:blip r:embed="rId5"/>
          <a:stretch>
            <a:fillRect/>
          </a:stretch>
        </p:blipFill>
        <p:spPr>
          <a:xfrm>
            <a:off x="128814" y="0"/>
            <a:ext cx="2425700" cy="1594797"/>
          </a:xfrm>
          <a:prstGeom prst="rect">
            <a:avLst/>
          </a:prstGeom>
        </p:spPr>
      </p:pic>
    </p:spTree>
    <p:extLst>
      <p:ext uri="{BB962C8B-B14F-4D97-AF65-F5344CB8AC3E}">
        <p14:creationId xmlns:p14="http://schemas.microsoft.com/office/powerpoint/2010/main" val="985398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Iniciamos desde cero. Configuremos el mundo.</a:t>
            </a:r>
          </a:p>
          <a:p>
            <a:pPr marL="50800" indent="0" algn="just">
              <a:buSzPct val="100000"/>
              <a:buNone/>
            </a:pPr>
            <a:endParaRPr lang="es-CO" sz="3200" dirty="0"/>
          </a:p>
        </p:txBody>
      </p:sp>
      <p:pic>
        <p:nvPicPr>
          <p:cNvPr id="7" name="Imagen 6">
            <a:extLst>
              <a:ext uri="{FF2B5EF4-FFF2-40B4-BE49-F238E27FC236}">
                <a16:creationId xmlns:a16="http://schemas.microsoft.com/office/drawing/2014/main" id="{13EC1443-71A2-44E8-8B18-46AB8E6DE23C}"/>
              </a:ext>
            </a:extLst>
          </p:cNvPr>
          <p:cNvPicPr>
            <a:picLocks noChangeAspect="1"/>
          </p:cNvPicPr>
          <p:nvPr/>
        </p:nvPicPr>
        <p:blipFill>
          <a:blip r:embed="rId3"/>
          <a:stretch>
            <a:fillRect/>
          </a:stretch>
        </p:blipFill>
        <p:spPr>
          <a:xfrm>
            <a:off x="595304" y="2668981"/>
            <a:ext cx="4739198" cy="3767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32B20751-09AE-4664-B3E2-AF746B375D31}"/>
              </a:ext>
            </a:extLst>
          </p:cNvPr>
          <p:cNvPicPr>
            <a:picLocks noChangeAspect="1"/>
          </p:cNvPicPr>
          <p:nvPr/>
        </p:nvPicPr>
        <p:blipFill>
          <a:blip r:embed="rId4"/>
          <a:stretch>
            <a:fillRect/>
          </a:stretch>
        </p:blipFill>
        <p:spPr>
          <a:xfrm>
            <a:off x="9634463" y="1962150"/>
            <a:ext cx="1500956" cy="378619"/>
          </a:xfrm>
          <a:prstGeom prst="rect">
            <a:avLst/>
          </a:prstGeom>
        </p:spPr>
      </p:pic>
      <p:pic>
        <p:nvPicPr>
          <p:cNvPr id="11" name="Imagen 10">
            <a:extLst>
              <a:ext uri="{FF2B5EF4-FFF2-40B4-BE49-F238E27FC236}">
                <a16:creationId xmlns:a16="http://schemas.microsoft.com/office/drawing/2014/main" id="{345ADC43-F35E-43DC-9CB5-A5E722624408}"/>
              </a:ext>
            </a:extLst>
          </p:cNvPr>
          <p:cNvPicPr>
            <a:picLocks noChangeAspect="1"/>
          </p:cNvPicPr>
          <p:nvPr/>
        </p:nvPicPr>
        <p:blipFill>
          <a:blip r:embed="rId5"/>
          <a:stretch>
            <a:fillRect/>
          </a:stretch>
        </p:blipFill>
        <p:spPr>
          <a:xfrm>
            <a:off x="7251978" y="2477294"/>
            <a:ext cx="3132963" cy="4229500"/>
          </a:xfrm>
          <a:prstGeom prst="rect">
            <a:avLst/>
          </a:prstGeom>
        </p:spPr>
      </p:pic>
    </p:spTree>
    <p:extLst>
      <p:ext uri="{BB962C8B-B14F-4D97-AF65-F5344CB8AC3E}">
        <p14:creationId xmlns:p14="http://schemas.microsoft.com/office/powerpoint/2010/main" val="2601235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Características de los agentes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10515600" cy="4584700"/>
          </a:xfrm>
        </p:spPr>
        <p:txBody>
          <a:bodyPr/>
          <a:lstStyle/>
          <a:p>
            <a:pPr marL="50800" indent="0" algn="just">
              <a:buSzPct val="100000"/>
              <a:buNone/>
            </a:pPr>
            <a:r>
              <a:rPr lang="es-CO" sz="2400" dirty="0"/>
              <a:t>Cada grupo o área de conocimiento tiene su propia definición de SBA y tienen varias connotaciones acerca de las características de un agente, a continuación se realiza una lista de los atributos clave tomados de varias definiciones.</a:t>
            </a:r>
          </a:p>
          <a:p>
            <a:pPr marL="50800" indent="0" algn="just">
              <a:buSzPct val="100000"/>
              <a:buNone/>
            </a:pPr>
            <a:r>
              <a:rPr lang="es-CO" sz="2400" b="1" dirty="0">
                <a:solidFill>
                  <a:srgbClr val="468646"/>
                </a:solidFill>
              </a:rPr>
              <a:t>Autonomía:</a:t>
            </a:r>
            <a:r>
              <a:rPr lang="es-CO" sz="2400" dirty="0">
                <a:solidFill>
                  <a:srgbClr val="468646"/>
                </a:solidFill>
              </a:rPr>
              <a:t> </a:t>
            </a:r>
            <a:r>
              <a:rPr lang="es-CO" sz="2400" dirty="0"/>
              <a:t>Los agentes son autónomos, esto significa que ellos actúan sin influencia directa de un control externo y centralizado. Los agentes toman sus propias decisiones gracias a un proceso independiente e interno, estas decisiones son basadas en la información que los agentes poseen y que pueden intercambiar con otros agentes o con el entorno.</a:t>
            </a:r>
          </a:p>
        </p:txBody>
      </p:sp>
      <p:sp>
        <p:nvSpPr>
          <p:cNvPr id="5" name="CuadroTexto 4">
            <a:extLst>
              <a:ext uri="{FF2B5EF4-FFF2-40B4-BE49-F238E27FC236}">
                <a16:creationId xmlns:a16="http://schemas.microsoft.com/office/drawing/2014/main" id="{E35C0EA9-2B67-4AA9-BA5B-4E200073D697}"/>
              </a:ext>
            </a:extLst>
          </p:cNvPr>
          <p:cNvSpPr txBox="1"/>
          <p:nvPr/>
        </p:nvSpPr>
        <p:spPr>
          <a:xfrm>
            <a:off x="0" y="6596390"/>
            <a:ext cx="12192000" cy="276999"/>
          </a:xfrm>
          <a:prstGeom prst="rect">
            <a:avLst/>
          </a:prstGeom>
          <a:noFill/>
        </p:spPr>
        <p:txBody>
          <a:bodyPr wrap="square">
            <a:spAutoFit/>
          </a:bodyPr>
          <a:lstStyle/>
          <a:p>
            <a:r>
              <a:rPr lang="es-CO" sz="1200" dirty="0" err="1">
                <a:latin typeface="Trebuchet MS" panose="020B0603020202020204" pitchFamily="34" charset="0"/>
              </a:rPr>
              <a:t>Crooks</a:t>
            </a:r>
            <a:r>
              <a:rPr lang="es-CO" sz="1200" dirty="0">
                <a:latin typeface="Trebuchet MS" panose="020B0603020202020204" pitchFamily="34" charset="0"/>
              </a:rPr>
              <a:t>, A. et al </a:t>
            </a:r>
            <a:r>
              <a:rPr lang="es-CO" sz="1200" dirty="0" err="1">
                <a:latin typeface="Trebuchet MS" panose="020B0603020202020204" pitchFamily="34" charset="0"/>
              </a:rPr>
              <a:t>Agent-Based</a:t>
            </a:r>
            <a:r>
              <a:rPr lang="es-CO" sz="1200" dirty="0">
                <a:latin typeface="Trebuchet MS" panose="020B0603020202020204" pitchFamily="34" charset="0"/>
              </a:rPr>
              <a:t> </a:t>
            </a:r>
            <a:r>
              <a:rPr lang="es-CO" sz="1200" dirty="0" err="1">
                <a:latin typeface="Trebuchet MS" panose="020B0603020202020204" pitchFamily="34" charset="0"/>
              </a:rPr>
              <a:t>Modelling</a:t>
            </a:r>
            <a:r>
              <a:rPr lang="es-CO" sz="1200" dirty="0">
                <a:latin typeface="Trebuchet MS" panose="020B0603020202020204" pitchFamily="34" charset="0"/>
              </a:rPr>
              <a:t> &amp; </a:t>
            </a:r>
            <a:r>
              <a:rPr lang="es-CO" sz="1200" dirty="0" err="1">
                <a:latin typeface="Trebuchet MS" panose="020B0603020202020204" pitchFamily="34" charset="0"/>
              </a:rPr>
              <a:t>Geographical</a:t>
            </a:r>
            <a:r>
              <a:rPr lang="es-CO" sz="1200" dirty="0">
                <a:latin typeface="Trebuchet MS" panose="020B0603020202020204" pitchFamily="34" charset="0"/>
              </a:rPr>
              <a:t> </a:t>
            </a:r>
            <a:r>
              <a:rPr lang="es-CO" sz="1200" dirty="0" err="1">
                <a:latin typeface="Trebuchet MS" panose="020B0603020202020204" pitchFamily="34" charset="0"/>
              </a:rPr>
              <a:t>Inforamtion</a:t>
            </a:r>
            <a:r>
              <a:rPr lang="es-CO" sz="1200" dirty="0">
                <a:latin typeface="Trebuchet MS" panose="020B0603020202020204" pitchFamily="34" charset="0"/>
              </a:rPr>
              <a:t> </a:t>
            </a:r>
            <a:r>
              <a:rPr lang="es-CO" sz="1200" dirty="0" err="1">
                <a:latin typeface="Trebuchet MS" panose="020B0603020202020204" pitchFamily="34" charset="0"/>
              </a:rPr>
              <a:t>Systems</a:t>
            </a:r>
            <a:r>
              <a:rPr lang="es-CO" sz="1200" dirty="0">
                <a:latin typeface="Trebuchet MS" panose="020B0603020202020204" pitchFamily="34" charset="0"/>
              </a:rPr>
              <a:t> A </a:t>
            </a:r>
            <a:r>
              <a:rPr lang="es-CO" sz="1200" dirty="0" err="1">
                <a:latin typeface="Trebuchet MS" panose="020B0603020202020204" pitchFamily="34" charset="0"/>
              </a:rPr>
              <a:t>Practical</a:t>
            </a:r>
            <a:r>
              <a:rPr lang="es-CO" sz="1200" dirty="0">
                <a:latin typeface="Trebuchet MS" panose="020B0603020202020204" pitchFamily="34" charset="0"/>
              </a:rPr>
              <a:t> Primer 2019</a:t>
            </a:r>
          </a:p>
        </p:txBody>
      </p:sp>
    </p:spTree>
    <p:extLst>
      <p:ext uri="{BB962C8B-B14F-4D97-AF65-F5344CB8AC3E}">
        <p14:creationId xmlns:p14="http://schemas.microsoft.com/office/powerpoint/2010/main" val="17423914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Creamos el botón “Setup” en el entorno “Ejecutar” y vamos al entorno “Código” para detallar la función relacionada.</a:t>
            </a:r>
          </a:p>
          <a:p>
            <a:pPr marL="50800" indent="0" algn="just">
              <a:buSzPct val="100000"/>
              <a:buNone/>
            </a:pPr>
            <a:endParaRPr lang="es-CO" sz="3200" dirty="0"/>
          </a:p>
        </p:txBody>
      </p:sp>
      <p:pic>
        <p:nvPicPr>
          <p:cNvPr id="5" name="Imagen 4">
            <a:extLst>
              <a:ext uri="{FF2B5EF4-FFF2-40B4-BE49-F238E27FC236}">
                <a16:creationId xmlns:a16="http://schemas.microsoft.com/office/drawing/2014/main" id="{D99A7878-85A7-49D6-AB16-1F2735A45A79}"/>
              </a:ext>
            </a:extLst>
          </p:cNvPr>
          <p:cNvPicPr>
            <a:picLocks noChangeAspect="1"/>
          </p:cNvPicPr>
          <p:nvPr/>
        </p:nvPicPr>
        <p:blipFill>
          <a:blip r:embed="rId3"/>
          <a:stretch>
            <a:fillRect/>
          </a:stretch>
        </p:blipFill>
        <p:spPr>
          <a:xfrm>
            <a:off x="838200" y="3623907"/>
            <a:ext cx="4715533" cy="2553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4C86EAF6-F80E-4F7F-A979-9D3960D1311E}"/>
              </a:ext>
            </a:extLst>
          </p:cNvPr>
          <p:cNvPicPr>
            <a:picLocks noChangeAspect="1"/>
          </p:cNvPicPr>
          <p:nvPr/>
        </p:nvPicPr>
        <p:blipFill>
          <a:blip r:embed="rId4"/>
          <a:stretch>
            <a:fillRect/>
          </a:stretch>
        </p:blipFill>
        <p:spPr>
          <a:xfrm>
            <a:off x="7190794" y="3272231"/>
            <a:ext cx="4163006" cy="1600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Conector recto de flecha 11">
            <a:extLst>
              <a:ext uri="{FF2B5EF4-FFF2-40B4-BE49-F238E27FC236}">
                <a16:creationId xmlns:a16="http://schemas.microsoft.com/office/drawing/2014/main" id="{D3068426-46B1-4BFB-A076-0695559FE4BC}"/>
              </a:ext>
            </a:extLst>
          </p:cNvPr>
          <p:cNvCxnSpPr>
            <a:cxnSpLocks/>
          </p:cNvCxnSpPr>
          <p:nvPr/>
        </p:nvCxnSpPr>
        <p:spPr>
          <a:xfrm flipV="1">
            <a:off x="2466975" y="4267200"/>
            <a:ext cx="5067300" cy="533400"/>
          </a:xfrm>
          <a:prstGeom prst="straightConnector1">
            <a:avLst/>
          </a:prstGeom>
          <a:ln w="76200">
            <a:headEnd type="triangle"/>
            <a:tailEnd type="triangle"/>
          </a:ln>
        </p:spPr>
        <p:style>
          <a:lnRef idx="3">
            <a:schemeClr val="accent4"/>
          </a:lnRef>
          <a:fillRef idx="0">
            <a:schemeClr val="accent4"/>
          </a:fillRef>
          <a:effectRef idx="2">
            <a:schemeClr val="accent4"/>
          </a:effectRef>
          <a:fontRef idx="minor">
            <a:schemeClr val="tx1"/>
          </a:fontRef>
        </p:style>
      </p:cxnSp>
      <p:pic>
        <p:nvPicPr>
          <p:cNvPr id="16" name="Imagen 15">
            <a:extLst>
              <a:ext uri="{FF2B5EF4-FFF2-40B4-BE49-F238E27FC236}">
                <a16:creationId xmlns:a16="http://schemas.microsoft.com/office/drawing/2014/main" id="{1D74660F-734F-49CD-822F-81259C89A4EE}"/>
              </a:ext>
            </a:extLst>
          </p:cNvPr>
          <p:cNvPicPr>
            <a:picLocks noChangeAspect="1"/>
          </p:cNvPicPr>
          <p:nvPr/>
        </p:nvPicPr>
        <p:blipFill>
          <a:blip r:embed="rId5"/>
          <a:stretch>
            <a:fillRect/>
          </a:stretch>
        </p:blipFill>
        <p:spPr>
          <a:xfrm>
            <a:off x="8391386" y="5987979"/>
            <a:ext cx="1981477" cy="504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8" name="Conector recto de flecha 17">
            <a:extLst>
              <a:ext uri="{FF2B5EF4-FFF2-40B4-BE49-F238E27FC236}">
                <a16:creationId xmlns:a16="http://schemas.microsoft.com/office/drawing/2014/main" id="{4614B5F3-9688-4405-A75E-65A1333406D4}"/>
              </a:ext>
            </a:extLst>
          </p:cNvPr>
          <p:cNvCxnSpPr/>
          <p:nvPr/>
        </p:nvCxnSpPr>
        <p:spPr>
          <a:xfrm>
            <a:off x="7991475" y="4657725"/>
            <a:ext cx="762000" cy="123825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70201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Vamos a crear un deslizador que definirá la cantidad de tortugas en nuestro mundo (la cantidad de parches ya la definimos en la configuración del mundo).</a:t>
            </a:r>
          </a:p>
          <a:p>
            <a:pPr marL="50800" indent="0" algn="just">
              <a:buSzPct val="100000"/>
              <a:buNone/>
            </a:pPr>
            <a:endParaRPr lang="es-CO" sz="3200" dirty="0"/>
          </a:p>
        </p:txBody>
      </p:sp>
      <p:pic>
        <p:nvPicPr>
          <p:cNvPr id="6" name="Imagen 5">
            <a:extLst>
              <a:ext uri="{FF2B5EF4-FFF2-40B4-BE49-F238E27FC236}">
                <a16:creationId xmlns:a16="http://schemas.microsoft.com/office/drawing/2014/main" id="{47597D9B-8160-4045-928C-182B830D758C}"/>
              </a:ext>
            </a:extLst>
          </p:cNvPr>
          <p:cNvPicPr>
            <a:picLocks noChangeAspect="1"/>
          </p:cNvPicPr>
          <p:nvPr/>
        </p:nvPicPr>
        <p:blipFill>
          <a:blip r:embed="rId3"/>
          <a:stretch>
            <a:fillRect/>
          </a:stretch>
        </p:blipFill>
        <p:spPr>
          <a:xfrm>
            <a:off x="9948745" y="3852539"/>
            <a:ext cx="1686160" cy="2324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D3B61C0F-8EB9-4EAE-9ED9-8B8079DF4BE6}"/>
              </a:ext>
            </a:extLst>
          </p:cNvPr>
          <p:cNvPicPr>
            <a:picLocks noChangeAspect="1"/>
          </p:cNvPicPr>
          <p:nvPr/>
        </p:nvPicPr>
        <p:blipFill>
          <a:blip r:embed="rId4"/>
          <a:stretch>
            <a:fillRect/>
          </a:stretch>
        </p:blipFill>
        <p:spPr>
          <a:xfrm>
            <a:off x="1216177" y="4095460"/>
            <a:ext cx="8354591" cy="1838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n 10">
            <a:extLst>
              <a:ext uri="{FF2B5EF4-FFF2-40B4-BE49-F238E27FC236}">
                <a16:creationId xmlns:a16="http://schemas.microsoft.com/office/drawing/2014/main" id="{E719B4FC-16DA-4138-ACC6-F4B124867631}"/>
              </a:ext>
            </a:extLst>
          </p:cNvPr>
          <p:cNvPicPr>
            <a:picLocks noChangeAspect="1"/>
          </p:cNvPicPr>
          <p:nvPr/>
        </p:nvPicPr>
        <p:blipFill>
          <a:blip r:embed="rId5"/>
          <a:stretch>
            <a:fillRect/>
          </a:stretch>
        </p:blipFill>
        <p:spPr>
          <a:xfrm>
            <a:off x="3795561" y="6092768"/>
            <a:ext cx="3938739" cy="711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5087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Debemos detallar el código relacionado con el deslizador y el botón de “</a:t>
            </a:r>
            <a:r>
              <a:rPr lang="es-CO" sz="2400" dirty="0" err="1"/>
              <a:t>Setup</a:t>
            </a:r>
            <a:r>
              <a:rPr lang="es-CO" sz="2400" dirty="0"/>
              <a:t>”, vamos a la pestaña de “Código”  y detallamos la creación de agentes. Ejecutar varias veces y comentar los detalles y características del modelo, que sucede con las tortugas.</a:t>
            </a:r>
          </a:p>
          <a:p>
            <a:pPr marL="50800" indent="0" algn="just">
              <a:buSzPct val="100000"/>
              <a:buNone/>
            </a:pPr>
            <a:endParaRPr lang="es-CO" sz="2400" dirty="0"/>
          </a:p>
          <a:p>
            <a:pPr marL="50800" indent="0" algn="just">
              <a:buSzPct val="100000"/>
              <a:buNone/>
            </a:pPr>
            <a:endParaRPr lang="es-CO" sz="2400" dirty="0"/>
          </a:p>
        </p:txBody>
      </p:sp>
      <p:pic>
        <p:nvPicPr>
          <p:cNvPr id="5" name="Imagen 4">
            <a:extLst>
              <a:ext uri="{FF2B5EF4-FFF2-40B4-BE49-F238E27FC236}">
                <a16:creationId xmlns:a16="http://schemas.microsoft.com/office/drawing/2014/main" id="{2FA6FB54-9341-430D-B957-514A0EB5C4F7}"/>
              </a:ext>
            </a:extLst>
          </p:cNvPr>
          <p:cNvPicPr>
            <a:picLocks noChangeAspect="1"/>
          </p:cNvPicPr>
          <p:nvPr/>
        </p:nvPicPr>
        <p:blipFill>
          <a:blip r:embed="rId3"/>
          <a:stretch>
            <a:fillRect/>
          </a:stretch>
        </p:blipFill>
        <p:spPr>
          <a:xfrm>
            <a:off x="838199" y="3633815"/>
            <a:ext cx="4163006" cy="1409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n 11">
            <a:extLst>
              <a:ext uri="{FF2B5EF4-FFF2-40B4-BE49-F238E27FC236}">
                <a16:creationId xmlns:a16="http://schemas.microsoft.com/office/drawing/2014/main" id="{9419439D-86F5-426C-A3A6-8801F9FF012B}"/>
              </a:ext>
            </a:extLst>
          </p:cNvPr>
          <p:cNvPicPr>
            <a:picLocks noChangeAspect="1"/>
          </p:cNvPicPr>
          <p:nvPr/>
        </p:nvPicPr>
        <p:blipFill>
          <a:blip r:embed="rId4"/>
          <a:stretch>
            <a:fillRect/>
          </a:stretch>
        </p:blipFill>
        <p:spPr>
          <a:xfrm>
            <a:off x="5759039" y="3633815"/>
            <a:ext cx="5404205" cy="30538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n 13">
            <a:extLst>
              <a:ext uri="{FF2B5EF4-FFF2-40B4-BE49-F238E27FC236}">
                <a16:creationId xmlns:a16="http://schemas.microsoft.com/office/drawing/2014/main" id="{126C9D5B-21C0-428D-8F7B-65B70682C11C}"/>
              </a:ext>
            </a:extLst>
          </p:cNvPr>
          <p:cNvPicPr>
            <a:picLocks noChangeAspect="1"/>
          </p:cNvPicPr>
          <p:nvPr/>
        </p:nvPicPr>
        <p:blipFill>
          <a:blip r:embed="rId5"/>
          <a:stretch>
            <a:fillRect/>
          </a:stretch>
        </p:blipFill>
        <p:spPr>
          <a:xfrm>
            <a:off x="510299" y="5277775"/>
            <a:ext cx="5058184" cy="1409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Conector recto de flecha 14">
            <a:extLst>
              <a:ext uri="{FF2B5EF4-FFF2-40B4-BE49-F238E27FC236}">
                <a16:creationId xmlns:a16="http://schemas.microsoft.com/office/drawing/2014/main" id="{6429D8A3-07B3-407E-8C2B-EFC1BB05E49F}"/>
              </a:ext>
            </a:extLst>
          </p:cNvPr>
          <p:cNvCxnSpPr>
            <a:cxnSpLocks/>
          </p:cNvCxnSpPr>
          <p:nvPr/>
        </p:nvCxnSpPr>
        <p:spPr>
          <a:xfrm>
            <a:off x="4787153" y="4401671"/>
            <a:ext cx="1308847" cy="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18" name="Conector recto de flecha 17">
            <a:extLst>
              <a:ext uri="{FF2B5EF4-FFF2-40B4-BE49-F238E27FC236}">
                <a16:creationId xmlns:a16="http://schemas.microsoft.com/office/drawing/2014/main" id="{77B6C223-2201-4036-83E9-7DDF23A30B16}"/>
              </a:ext>
            </a:extLst>
          </p:cNvPr>
          <p:cNvCxnSpPr>
            <a:cxnSpLocks/>
          </p:cNvCxnSpPr>
          <p:nvPr/>
        </p:nvCxnSpPr>
        <p:spPr>
          <a:xfrm flipH="1">
            <a:off x="5001205" y="6033247"/>
            <a:ext cx="1247195" cy="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pic>
        <p:nvPicPr>
          <p:cNvPr id="22" name="Imagen 21">
            <a:extLst>
              <a:ext uri="{FF2B5EF4-FFF2-40B4-BE49-F238E27FC236}">
                <a16:creationId xmlns:a16="http://schemas.microsoft.com/office/drawing/2014/main" id="{5598C4E9-1B5F-48D1-988D-769A1A5B57D4}"/>
              </a:ext>
            </a:extLst>
          </p:cNvPr>
          <p:cNvPicPr>
            <a:picLocks noChangeAspect="1"/>
          </p:cNvPicPr>
          <p:nvPr/>
        </p:nvPicPr>
        <p:blipFill>
          <a:blip r:embed="rId6"/>
          <a:stretch>
            <a:fillRect/>
          </a:stretch>
        </p:blipFill>
        <p:spPr>
          <a:xfrm>
            <a:off x="140531" y="5707283"/>
            <a:ext cx="733527" cy="400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Imagen 23">
            <a:extLst>
              <a:ext uri="{FF2B5EF4-FFF2-40B4-BE49-F238E27FC236}">
                <a16:creationId xmlns:a16="http://schemas.microsoft.com/office/drawing/2014/main" id="{9128E1D4-9BE0-406F-9145-10D45CD462A7}"/>
              </a:ext>
            </a:extLst>
          </p:cNvPr>
          <p:cNvPicPr>
            <a:picLocks noChangeAspect="1"/>
          </p:cNvPicPr>
          <p:nvPr/>
        </p:nvPicPr>
        <p:blipFill>
          <a:blip r:embed="rId7"/>
          <a:stretch>
            <a:fillRect/>
          </a:stretch>
        </p:blipFill>
        <p:spPr>
          <a:xfrm>
            <a:off x="4104080" y="1825625"/>
            <a:ext cx="4288639" cy="4748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487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Debemos detallar el código relacionado con el deslizador y el botón de “</a:t>
            </a:r>
            <a:r>
              <a:rPr lang="es-CO" sz="2400" dirty="0" err="1"/>
              <a:t>Setup</a:t>
            </a:r>
            <a:r>
              <a:rPr lang="es-CO" sz="2400" dirty="0"/>
              <a:t>”, vamos a la pestaña de “Código”  y detallamos la creación de agentes. Ejecutar varias veces y comentar los detalles y características del modelo, que sucede con las tortugas.</a:t>
            </a:r>
          </a:p>
          <a:p>
            <a:pPr marL="50800" indent="0" algn="just">
              <a:buSzPct val="100000"/>
              <a:buNone/>
            </a:pPr>
            <a:endParaRPr lang="es-CO" sz="2400" dirty="0"/>
          </a:p>
          <a:p>
            <a:pPr marL="50800" indent="0" algn="just">
              <a:buSzPct val="100000"/>
              <a:buNone/>
            </a:pPr>
            <a:endParaRPr lang="es-CO" sz="2400" dirty="0"/>
          </a:p>
        </p:txBody>
      </p:sp>
      <p:pic>
        <p:nvPicPr>
          <p:cNvPr id="5" name="Imagen 4">
            <a:extLst>
              <a:ext uri="{FF2B5EF4-FFF2-40B4-BE49-F238E27FC236}">
                <a16:creationId xmlns:a16="http://schemas.microsoft.com/office/drawing/2014/main" id="{2FA6FB54-9341-430D-B957-514A0EB5C4F7}"/>
              </a:ext>
            </a:extLst>
          </p:cNvPr>
          <p:cNvPicPr>
            <a:picLocks noChangeAspect="1"/>
          </p:cNvPicPr>
          <p:nvPr/>
        </p:nvPicPr>
        <p:blipFill>
          <a:blip r:embed="rId3"/>
          <a:stretch>
            <a:fillRect/>
          </a:stretch>
        </p:blipFill>
        <p:spPr>
          <a:xfrm>
            <a:off x="838199" y="3633815"/>
            <a:ext cx="4163006" cy="1409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n 11">
            <a:extLst>
              <a:ext uri="{FF2B5EF4-FFF2-40B4-BE49-F238E27FC236}">
                <a16:creationId xmlns:a16="http://schemas.microsoft.com/office/drawing/2014/main" id="{9419439D-86F5-426C-A3A6-8801F9FF012B}"/>
              </a:ext>
            </a:extLst>
          </p:cNvPr>
          <p:cNvPicPr>
            <a:picLocks noChangeAspect="1"/>
          </p:cNvPicPr>
          <p:nvPr/>
        </p:nvPicPr>
        <p:blipFill>
          <a:blip r:embed="rId4"/>
          <a:stretch>
            <a:fillRect/>
          </a:stretch>
        </p:blipFill>
        <p:spPr>
          <a:xfrm>
            <a:off x="5759039" y="3633815"/>
            <a:ext cx="5404205" cy="30538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n 13">
            <a:extLst>
              <a:ext uri="{FF2B5EF4-FFF2-40B4-BE49-F238E27FC236}">
                <a16:creationId xmlns:a16="http://schemas.microsoft.com/office/drawing/2014/main" id="{126C9D5B-21C0-428D-8F7B-65B70682C11C}"/>
              </a:ext>
            </a:extLst>
          </p:cNvPr>
          <p:cNvPicPr>
            <a:picLocks noChangeAspect="1"/>
          </p:cNvPicPr>
          <p:nvPr/>
        </p:nvPicPr>
        <p:blipFill>
          <a:blip r:embed="rId5"/>
          <a:stretch>
            <a:fillRect/>
          </a:stretch>
        </p:blipFill>
        <p:spPr>
          <a:xfrm>
            <a:off x="510299" y="5277775"/>
            <a:ext cx="5058184" cy="1409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Conector recto de flecha 14">
            <a:extLst>
              <a:ext uri="{FF2B5EF4-FFF2-40B4-BE49-F238E27FC236}">
                <a16:creationId xmlns:a16="http://schemas.microsoft.com/office/drawing/2014/main" id="{6429D8A3-07B3-407E-8C2B-EFC1BB05E49F}"/>
              </a:ext>
            </a:extLst>
          </p:cNvPr>
          <p:cNvCxnSpPr>
            <a:cxnSpLocks/>
          </p:cNvCxnSpPr>
          <p:nvPr/>
        </p:nvCxnSpPr>
        <p:spPr>
          <a:xfrm>
            <a:off x="4787153" y="4401671"/>
            <a:ext cx="1308847" cy="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18" name="Conector recto de flecha 17">
            <a:extLst>
              <a:ext uri="{FF2B5EF4-FFF2-40B4-BE49-F238E27FC236}">
                <a16:creationId xmlns:a16="http://schemas.microsoft.com/office/drawing/2014/main" id="{77B6C223-2201-4036-83E9-7DDF23A30B16}"/>
              </a:ext>
            </a:extLst>
          </p:cNvPr>
          <p:cNvCxnSpPr>
            <a:cxnSpLocks/>
          </p:cNvCxnSpPr>
          <p:nvPr/>
        </p:nvCxnSpPr>
        <p:spPr>
          <a:xfrm flipH="1">
            <a:off x="5001205" y="6033247"/>
            <a:ext cx="1247195" cy="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pic>
        <p:nvPicPr>
          <p:cNvPr id="22" name="Imagen 21">
            <a:extLst>
              <a:ext uri="{FF2B5EF4-FFF2-40B4-BE49-F238E27FC236}">
                <a16:creationId xmlns:a16="http://schemas.microsoft.com/office/drawing/2014/main" id="{5598C4E9-1B5F-48D1-988D-769A1A5B57D4}"/>
              </a:ext>
            </a:extLst>
          </p:cNvPr>
          <p:cNvPicPr>
            <a:picLocks noChangeAspect="1"/>
          </p:cNvPicPr>
          <p:nvPr/>
        </p:nvPicPr>
        <p:blipFill>
          <a:blip r:embed="rId6"/>
          <a:stretch>
            <a:fillRect/>
          </a:stretch>
        </p:blipFill>
        <p:spPr>
          <a:xfrm>
            <a:off x="140531" y="5707283"/>
            <a:ext cx="733527" cy="400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Imagen 23">
            <a:extLst>
              <a:ext uri="{FF2B5EF4-FFF2-40B4-BE49-F238E27FC236}">
                <a16:creationId xmlns:a16="http://schemas.microsoft.com/office/drawing/2014/main" id="{9128E1D4-9BE0-406F-9145-10D45CD462A7}"/>
              </a:ext>
            </a:extLst>
          </p:cNvPr>
          <p:cNvPicPr>
            <a:picLocks noChangeAspect="1"/>
          </p:cNvPicPr>
          <p:nvPr/>
        </p:nvPicPr>
        <p:blipFill>
          <a:blip r:embed="rId7"/>
          <a:stretch>
            <a:fillRect/>
          </a:stretch>
        </p:blipFill>
        <p:spPr>
          <a:xfrm>
            <a:off x="3591337" y="1978744"/>
            <a:ext cx="4288639" cy="4748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extLst>
              <a:ext uri="{FF2B5EF4-FFF2-40B4-BE49-F238E27FC236}">
                <a16:creationId xmlns:a16="http://schemas.microsoft.com/office/drawing/2014/main" id="{B19A83D5-8608-405D-AD3A-F124A1D446E4}"/>
              </a:ext>
            </a:extLst>
          </p:cNvPr>
          <p:cNvPicPr>
            <a:picLocks noChangeAspect="1"/>
          </p:cNvPicPr>
          <p:nvPr/>
        </p:nvPicPr>
        <p:blipFill>
          <a:blip r:embed="rId8"/>
          <a:stretch>
            <a:fillRect/>
          </a:stretch>
        </p:blipFill>
        <p:spPr>
          <a:xfrm>
            <a:off x="2258442" y="3535460"/>
            <a:ext cx="6732720" cy="2458578"/>
          </a:xfrm>
          <a:prstGeom prst="rect">
            <a:avLst/>
          </a:prstGeom>
          <a:ln w="228600" cap="sq" cmpd="thickThin">
            <a:solidFill>
              <a:srgbClr val="000000"/>
            </a:solidFill>
            <a:prstDash val="solid"/>
            <a:miter lim="800000"/>
          </a:ln>
          <a:effectLst>
            <a:innerShdw blurRad="76200">
              <a:srgbClr val="000000"/>
            </a:innerShdw>
          </a:effectLst>
        </p:spPr>
      </p:pic>
      <p:sp>
        <p:nvSpPr>
          <p:cNvPr id="7" name="Rectángulo 6">
            <a:extLst>
              <a:ext uri="{FF2B5EF4-FFF2-40B4-BE49-F238E27FC236}">
                <a16:creationId xmlns:a16="http://schemas.microsoft.com/office/drawing/2014/main" id="{A90683AF-1811-4532-A5D9-E8573641D760}"/>
              </a:ext>
            </a:extLst>
          </p:cNvPr>
          <p:cNvSpPr/>
          <p:nvPr/>
        </p:nvSpPr>
        <p:spPr>
          <a:xfrm>
            <a:off x="1656327" y="2967335"/>
            <a:ext cx="8879354" cy="1754326"/>
          </a:xfrm>
          <a:prstGeom prst="rect">
            <a:avLst/>
          </a:prstGeom>
          <a:solidFill>
            <a:schemeClr val="accent5">
              <a:lumMod val="20000"/>
              <a:lumOff val="80000"/>
            </a:schemeClr>
          </a:solidFill>
        </p:spPr>
        <p:txBody>
          <a:bodyPr wrap="none" lIns="91440" tIns="45720" rIns="91440" bIns="45720">
            <a:spAutoFit/>
          </a:bodyPr>
          <a:lstStyle/>
          <a:p>
            <a:pPr algn="ctr"/>
            <a:r>
              <a:rPr lang="es-ES" sz="5400" b="1" cap="none" spc="0" dirty="0">
                <a:ln w="22225">
                  <a:noFill/>
                  <a:prstDash val="solid"/>
                </a:ln>
                <a:solidFill>
                  <a:srgbClr val="FF0000"/>
                </a:solidFill>
                <a:effectLst/>
                <a:latin typeface="Trebuchet MS" panose="020B0603020202020204" pitchFamily="34" charset="0"/>
              </a:rPr>
              <a:t>Las ovejas no son azules, </a:t>
            </a:r>
          </a:p>
          <a:p>
            <a:pPr algn="ctr"/>
            <a:r>
              <a:rPr lang="es-ES" sz="5400" b="1" dirty="0" err="1">
                <a:ln w="22225">
                  <a:noFill/>
                  <a:prstDash val="solid"/>
                </a:ln>
                <a:solidFill>
                  <a:srgbClr val="FF0000"/>
                </a:solidFill>
                <a:latin typeface="Trebuchet MS" panose="020B0603020202020204" pitchFamily="34" charset="0"/>
              </a:rPr>
              <a:t>Please</a:t>
            </a:r>
            <a:r>
              <a:rPr lang="es-ES" sz="5400" b="1" dirty="0">
                <a:ln w="22225">
                  <a:noFill/>
                  <a:prstDash val="solid"/>
                </a:ln>
                <a:solidFill>
                  <a:srgbClr val="FF0000"/>
                </a:solidFill>
                <a:latin typeface="Trebuchet MS" panose="020B0603020202020204" pitchFamily="34" charset="0"/>
              </a:rPr>
              <a:t> use White</a:t>
            </a:r>
            <a:endParaRPr lang="es-ES" sz="5400" b="1" cap="none" spc="0" dirty="0">
              <a:ln w="22225">
                <a:noFill/>
                <a:prstDash val="solid"/>
              </a:ln>
              <a:solidFill>
                <a:srgbClr val="FF0000"/>
              </a:solidFill>
              <a:effectLst/>
              <a:latin typeface="Trebuchet MS" panose="020B0603020202020204" pitchFamily="34" charset="0"/>
            </a:endParaRPr>
          </a:p>
        </p:txBody>
      </p:sp>
    </p:spTree>
    <p:extLst>
      <p:ext uri="{BB962C8B-B14F-4D97-AF65-F5344CB8AC3E}">
        <p14:creationId xmlns:p14="http://schemas.microsoft.com/office/powerpoint/2010/main" val="129657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Vamos a configurar la ejecución, programaremos el botón “</a:t>
            </a:r>
            <a:r>
              <a:rPr lang="es-CO" sz="3200" dirty="0" err="1"/>
              <a:t>Go</a:t>
            </a:r>
            <a:r>
              <a:rPr lang="es-CO" sz="3200" dirty="0"/>
              <a:t>”. Creamos el botón y vamos a programarlo.</a:t>
            </a:r>
          </a:p>
          <a:p>
            <a:pPr marL="50800" indent="0" algn="just">
              <a:buSzPct val="100000"/>
              <a:buNone/>
            </a:pPr>
            <a:endParaRPr lang="es-CO" sz="3200" dirty="0"/>
          </a:p>
        </p:txBody>
      </p:sp>
      <p:pic>
        <p:nvPicPr>
          <p:cNvPr id="5" name="Imagen 4">
            <a:extLst>
              <a:ext uri="{FF2B5EF4-FFF2-40B4-BE49-F238E27FC236}">
                <a16:creationId xmlns:a16="http://schemas.microsoft.com/office/drawing/2014/main" id="{79A5CE25-4898-468F-AEF1-126B949B6BB3}"/>
              </a:ext>
            </a:extLst>
          </p:cNvPr>
          <p:cNvPicPr>
            <a:picLocks noChangeAspect="1"/>
          </p:cNvPicPr>
          <p:nvPr/>
        </p:nvPicPr>
        <p:blipFill>
          <a:blip r:embed="rId3"/>
          <a:stretch>
            <a:fillRect/>
          </a:stretch>
        </p:blipFill>
        <p:spPr>
          <a:xfrm>
            <a:off x="838200" y="3166723"/>
            <a:ext cx="1247949" cy="2133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11083985-E859-4966-9BB1-521995BF2426}"/>
              </a:ext>
            </a:extLst>
          </p:cNvPr>
          <p:cNvPicPr>
            <a:picLocks noChangeAspect="1"/>
          </p:cNvPicPr>
          <p:nvPr/>
        </p:nvPicPr>
        <p:blipFill>
          <a:blip r:embed="rId4"/>
          <a:stretch>
            <a:fillRect/>
          </a:stretch>
        </p:blipFill>
        <p:spPr>
          <a:xfrm>
            <a:off x="2711150" y="3166723"/>
            <a:ext cx="4429743" cy="2581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n 11">
            <a:extLst>
              <a:ext uri="{FF2B5EF4-FFF2-40B4-BE49-F238E27FC236}">
                <a16:creationId xmlns:a16="http://schemas.microsoft.com/office/drawing/2014/main" id="{F5E3B7D8-FA6A-4889-8F0A-73017EBA3543}"/>
              </a:ext>
            </a:extLst>
          </p:cNvPr>
          <p:cNvPicPr>
            <a:picLocks noChangeAspect="1"/>
          </p:cNvPicPr>
          <p:nvPr/>
        </p:nvPicPr>
        <p:blipFill>
          <a:blip r:embed="rId5"/>
          <a:stretch>
            <a:fillRect/>
          </a:stretch>
        </p:blipFill>
        <p:spPr>
          <a:xfrm>
            <a:off x="7765895" y="3593909"/>
            <a:ext cx="4330820" cy="1671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3" name="Conector recto de flecha 12">
            <a:extLst>
              <a:ext uri="{FF2B5EF4-FFF2-40B4-BE49-F238E27FC236}">
                <a16:creationId xmlns:a16="http://schemas.microsoft.com/office/drawing/2014/main" id="{CD83954D-D964-4ABB-8DAE-CE1AA0922D40}"/>
              </a:ext>
            </a:extLst>
          </p:cNvPr>
          <p:cNvCxnSpPr>
            <a:cxnSpLocks/>
            <a:endCxn id="8" idx="1"/>
          </p:cNvCxnSpPr>
          <p:nvPr/>
        </p:nvCxnSpPr>
        <p:spPr>
          <a:xfrm flipV="1">
            <a:off x="1901952" y="4457541"/>
            <a:ext cx="809198" cy="473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16" name="Conector recto de flecha 15">
            <a:extLst>
              <a:ext uri="{FF2B5EF4-FFF2-40B4-BE49-F238E27FC236}">
                <a16:creationId xmlns:a16="http://schemas.microsoft.com/office/drawing/2014/main" id="{21449822-1B0D-44F8-A720-0F4B9B058BAB}"/>
              </a:ext>
            </a:extLst>
          </p:cNvPr>
          <p:cNvCxnSpPr>
            <a:cxnSpLocks/>
          </p:cNvCxnSpPr>
          <p:nvPr/>
        </p:nvCxnSpPr>
        <p:spPr>
          <a:xfrm flipV="1">
            <a:off x="7140893" y="4425065"/>
            <a:ext cx="809198" cy="473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pic>
        <p:nvPicPr>
          <p:cNvPr id="18" name="Imagen 17">
            <a:extLst>
              <a:ext uri="{FF2B5EF4-FFF2-40B4-BE49-F238E27FC236}">
                <a16:creationId xmlns:a16="http://schemas.microsoft.com/office/drawing/2014/main" id="{F4B6D4B0-0D91-4E96-A8D8-A677C1238FA0}"/>
              </a:ext>
            </a:extLst>
          </p:cNvPr>
          <p:cNvPicPr>
            <a:picLocks noChangeAspect="1"/>
          </p:cNvPicPr>
          <p:nvPr/>
        </p:nvPicPr>
        <p:blipFill>
          <a:blip r:embed="rId6"/>
          <a:stretch>
            <a:fillRect/>
          </a:stretch>
        </p:blipFill>
        <p:spPr>
          <a:xfrm>
            <a:off x="8387288" y="5748358"/>
            <a:ext cx="3088034" cy="10293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9" name="Conector recto de flecha 18">
            <a:extLst>
              <a:ext uri="{FF2B5EF4-FFF2-40B4-BE49-F238E27FC236}">
                <a16:creationId xmlns:a16="http://schemas.microsoft.com/office/drawing/2014/main" id="{9BC99CB5-A9CD-412E-BAE2-24F7774C6983}"/>
              </a:ext>
            </a:extLst>
          </p:cNvPr>
          <p:cNvCxnSpPr>
            <a:cxnSpLocks/>
            <a:stCxn id="12" idx="2"/>
            <a:endCxn id="18" idx="0"/>
          </p:cNvCxnSpPr>
          <p:nvPr/>
        </p:nvCxnSpPr>
        <p:spPr>
          <a:xfrm>
            <a:off x="9931305" y="5265685"/>
            <a:ext cx="0" cy="482673"/>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88274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3200" dirty="0"/>
              <a:t>Ya tenemos un modelo funcional en donde agentes interactúan y se ven afectados entre si.</a:t>
            </a:r>
          </a:p>
          <a:p>
            <a:pPr marL="50800" indent="0" algn="just">
              <a:buSzPct val="100000"/>
              <a:buNone/>
            </a:pPr>
            <a:r>
              <a:rPr lang="es-CO" sz="3200" dirty="0"/>
              <a:t>Ahora vamos a mejorar el modelo con los siguientes aspectos.</a:t>
            </a:r>
          </a:p>
          <a:p>
            <a:pPr algn="just">
              <a:buSzPct val="100000"/>
            </a:pPr>
            <a:r>
              <a:rPr lang="es-CO" sz="3200" dirty="0"/>
              <a:t>Identificar el tiempo de una oveja sin comer y verificar si muere de hambre.</a:t>
            </a:r>
          </a:p>
          <a:p>
            <a:pPr algn="just">
              <a:buSzPct val="100000"/>
            </a:pPr>
            <a:r>
              <a:rPr lang="es-CO" sz="3200" dirty="0"/>
              <a:t>Ovejas saludables pueden generar nuevas ovejas.</a:t>
            </a:r>
          </a:p>
          <a:p>
            <a:pPr algn="just">
              <a:buSzPct val="100000"/>
            </a:pPr>
            <a:r>
              <a:rPr lang="es-CO" sz="3200" dirty="0"/>
              <a:t>El pasto toma un tiempo en regenerarse.</a:t>
            </a:r>
          </a:p>
          <a:p>
            <a:pPr algn="just">
              <a:buSzPct val="100000"/>
            </a:pPr>
            <a:r>
              <a:rPr lang="es-CO" sz="3200" dirty="0"/>
              <a:t>Una grafica de la cantidad de ovejas vivas.</a:t>
            </a:r>
          </a:p>
          <a:p>
            <a:pPr marL="50800" indent="0" algn="just">
              <a:buSzPct val="100000"/>
              <a:buNone/>
            </a:pPr>
            <a:endParaRPr lang="es-CO" sz="3200" dirty="0"/>
          </a:p>
        </p:txBody>
      </p:sp>
    </p:spTree>
    <p:extLst>
      <p:ext uri="{BB962C8B-B14F-4D97-AF65-F5344CB8AC3E}">
        <p14:creationId xmlns:p14="http://schemas.microsoft.com/office/powerpoint/2010/main" val="5247616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Vamos a la pestaña código y realizamos lo siguiente:</a:t>
            </a:r>
          </a:p>
          <a:p>
            <a:pPr marL="565150" indent="-514350" algn="just">
              <a:buSzPct val="100000"/>
              <a:buFont typeface="+mj-lt"/>
              <a:buAutoNum type="arabicPeriod"/>
            </a:pPr>
            <a:r>
              <a:rPr lang="es-CO" sz="2400" dirty="0"/>
              <a:t>Creamos la variable energía para las tortugas.</a:t>
            </a:r>
          </a:p>
          <a:p>
            <a:pPr marL="1022350" lvl="1" indent="-514350" algn="just">
              <a:buSzPct val="100000"/>
            </a:pPr>
            <a:r>
              <a:rPr lang="es-CO" sz="2000" dirty="0"/>
              <a:t>Contara la cantidad de energía de las ovejas, moverse consume energía, comer pasto da energía.</a:t>
            </a:r>
          </a:p>
          <a:p>
            <a:pPr marL="565150" indent="-514350" algn="just">
              <a:buSzPct val="100000"/>
              <a:buFont typeface="+mj-lt"/>
              <a:buAutoNum type="arabicPeriod"/>
            </a:pPr>
            <a:r>
              <a:rPr lang="es-CO" sz="2400" dirty="0"/>
              <a:t>Creamos la variable tiempo pasto consumido.</a:t>
            </a:r>
          </a:p>
          <a:p>
            <a:pPr marL="1022350" lvl="1" indent="-514350" algn="just">
              <a:buSzPct val="100000"/>
            </a:pPr>
            <a:r>
              <a:rPr lang="es-CO" sz="2000" dirty="0"/>
              <a:t>El parche con la variable contabilizara el tiempo desde el cual fue consumido para validar su nuevo crecimiento o reverdecer.</a:t>
            </a:r>
          </a:p>
          <a:p>
            <a:pPr marL="50800" indent="0" algn="just">
              <a:buSzPct val="100000"/>
              <a:buNone/>
            </a:pPr>
            <a:endParaRPr lang="es-CO" sz="2400" dirty="0"/>
          </a:p>
        </p:txBody>
      </p:sp>
      <p:pic>
        <p:nvPicPr>
          <p:cNvPr id="5" name="Imagen 4">
            <a:extLst>
              <a:ext uri="{FF2B5EF4-FFF2-40B4-BE49-F238E27FC236}">
                <a16:creationId xmlns:a16="http://schemas.microsoft.com/office/drawing/2014/main" id="{3D656CEA-5E30-4010-BB3D-4EC4F2FC3B68}"/>
              </a:ext>
            </a:extLst>
          </p:cNvPr>
          <p:cNvPicPr>
            <a:picLocks noChangeAspect="1"/>
          </p:cNvPicPr>
          <p:nvPr/>
        </p:nvPicPr>
        <p:blipFill>
          <a:blip r:embed="rId3"/>
          <a:stretch>
            <a:fillRect/>
          </a:stretch>
        </p:blipFill>
        <p:spPr>
          <a:xfrm>
            <a:off x="2024816" y="5085561"/>
            <a:ext cx="7209867" cy="9677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55298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Programamos como afectan estas variables a nuestro modelo.</a:t>
            </a:r>
          </a:p>
          <a:p>
            <a:pPr marL="50800" indent="0" algn="just">
              <a:buSzPct val="100000"/>
              <a:buNone/>
            </a:pPr>
            <a:endParaRPr lang="es-CO" sz="2000" dirty="0"/>
          </a:p>
          <a:p>
            <a:pPr marL="50800" indent="0" algn="just">
              <a:buSzPct val="100000"/>
              <a:buNone/>
            </a:pPr>
            <a:endParaRPr lang="es-CO" sz="2400" dirty="0"/>
          </a:p>
        </p:txBody>
      </p:sp>
      <p:pic>
        <p:nvPicPr>
          <p:cNvPr id="6" name="Imagen 5">
            <a:extLst>
              <a:ext uri="{FF2B5EF4-FFF2-40B4-BE49-F238E27FC236}">
                <a16:creationId xmlns:a16="http://schemas.microsoft.com/office/drawing/2014/main" id="{7A09DFDB-1077-489E-AE14-AF5FDFA1DDDA}"/>
              </a:ext>
            </a:extLst>
          </p:cNvPr>
          <p:cNvPicPr>
            <a:picLocks noChangeAspect="1"/>
          </p:cNvPicPr>
          <p:nvPr/>
        </p:nvPicPr>
        <p:blipFill>
          <a:blip r:embed="rId3"/>
          <a:stretch>
            <a:fillRect/>
          </a:stretch>
        </p:blipFill>
        <p:spPr>
          <a:xfrm>
            <a:off x="456015" y="2591397"/>
            <a:ext cx="6028915" cy="2556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Flecha: a la derecha 6">
            <a:extLst>
              <a:ext uri="{FF2B5EF4-FFF2-40B4-BE49-F238E27FC236}">
                <a16:creationId xmlns:a16="http://schemas.microsoft.com/office/drawing/2014/main" id="{6908110C-086C-4129-B156-34AB2FB4E85B}"/>
              </a:ext>
            </a:extLst>
          </p:cNvPr>
          <p:cNvSpPr/>
          <p:nvPr/>
        </p:nvSpPr>
        <p:spPr>
          <a:xfrm>
            <a:off x="91440" y="4279392"/>
            <a:ext cx="1115568" cy="804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rebuchet MS" panose="020B0603020202020204" pitchFamily="34" charset="0"/>
            </a:endParaRPr>
          </a:p>
        </p:txBody>
      </p:sp>
      <p:pic>
        <p:nvPicPr>
          <p:cNvPr id="9" name="Imagen 8">
            <a:extLst>
              <a:ext uri="{FF2B5EF4-FFF2-40B4-BE49-F238E27FC236}">
                <a16:creationId xmlns:a16="http://schemas.microsoft.com/office/drawing/2014/main" id="{FACD6CAA-75AF-4F91-827F-196791CAF78E}"/>
              </a:ext>
            </a:extLst>
          </p:cNvPr>
          <p:cNvPicPr>
            <a:picLocks noChangeAspect="1"/>
          </p:cNvPicPr>
          <p:nvPr/>
        </p:nvPicPr>
        <p:blipFill>
          <a:blip r:embed="rId4"/>
          <a:stretch>
            <a:fillRect/>
          </a:stretch>
        </p:blipFill>
        <p:spPr>
          <a:xfrm>
            <a:off x="6656254" y="4001294"/>
            <a:ext cx="5444306" cy="27058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Flecha: a la derecha 10">
            <a:extLst>
              <a:ext uri="{FF2B5EF4-FFF2-40B4-BE49-F238E27FC236}">
                <a16:creationId xmlns:a16="http://schemas.microsoft.com/office/drawing/2014/main" id="{778C7D87-A161-497F-8C23-6DCDB064C1AB}"/>
              </a:ext>
            </a:extLst>
          </p:cNvPr>
          <p:cNvSpPr/>
          <p:nvPr/>
        </p:nvSpPr>
        <p:spPr>
          <a:xfrm>
            <a:off x="6484930" y="5331360"/>
            <a:ext cx="1115568" cy="804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rebuchet MS" panose="020B0603020202020204" pitchFamily="34" charset="0"/>
            </a:endParaRPr>
          </a:p>
        </p:txBody>
      </p:sp>
    </p:spTree>
    <p:extLst>
      <p:ext uri="{BB962C8B-B14F-4D97-AF65-F5344CB8AC3E}">
        <p14:creationId xmlns:p14="http://schemas.microsoft.com/office/powerpoint/2010/main" val="1565207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Las variables ya están descritas, debemos hacer algunos cambios.</a:t>
            </a:r>
          </a:p>
          <a:p>
            <a:pPr marL="50800" indent="0" algn="just">
              <a:buSzPct val="100000"/>
              <a:buNone/>
            </a:pPr>
            <a:r>
              <a:rPr lang="es-CO" sz="2400" dirty="0"/>
              <a:t>Cuando las ovejas consumen pasto debe incrementar su energía.</a:t>
            </a:r>
          </a:p>
          <a:p>
            <a:pPr marL="50800" indent="0" algn="just">
              <a:buSzPct val="100000"/>
              <a:buNone/>
            </a:pPr>
            <a:endParaRPr lang="es-CO" sz="2000" dirty="0"/>
          </a:p>
          <a:p>
            <a:pPr marL="50800" indent="0" algn="just">
              <a:buSzPct val="100000"/>
              <a:buNone/>
            </a:pPr>
            <a:endParaRPr lang="es-CO" sz="2400" dirty="0"/>
          </a:p>
        </p:txBody>
      </p:sp>
      <p:pic>
        <p:nvPicPr>
          <p:cNvPr id="5" name="Imagen 4">
            <a:extLst>
              <a:ext uri="{FF2B5EF4-FFF2-40B4-BE49-F238E27FC236}">
                <a16:creationId xmlns:a16="http://schemas.microsoft.com/office/drawing/2014/main" id="{B7F3E016-DBA3-418E-903A-F6038F374924}"/>
              </a:ext>
            </a:extLst>
          </p:cNvPr>
          <p:cNvPicPr>
            <a:picLocks noChangeAspect="1"/>
          </p:cNvPicPr>
          <p:nvPr/>
        </p:nvPicPr>
        <p:blipFill>
          <a:blip r:embed="rId3"/>
          <a:stretch>
            <a:fillRect/>
          </a:stretch>
        </p:blipFill>
        <p:spPr>
          <a:xfrm>
            <a:off x="1118238" y="3072224"/>
            <a:ext cx="4005012" cy="3420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Flecha: a la derecha 7">
            <a:extLst>
              <a:ext uri="{FF2B5EF4-FFF2-40B4-BE49-F238E27FC236}">
                <a16:creationId xmlns:a16="http://schemas.microsoft.com/office/drawing/2014/main" id="{5936B566-CC52-4AD5-9F3D-CCC00EDB97A0}"/>
              </a:ext>
            </a:extLst>
          </p:cNvPr>
          <p:cNvSpPr/>
          <p:nvPr/>
        </p:nvSpPr>
        <p:spPr>
          <a:xfrm>
            <a:off x="402336" y="4718304"/>
            <a:ext cx="1837944" cy="77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rebuchet MS" panose="020B0603020202020204" pitchFamily="34" charset="0"/>
            </a:endParaRPr>
          </a:p>
        </p:txBody>
      </p:sp>
      <p:sp>
        <p:nvSpPr>
          <p:cNvPr id="12" name="Marcador de texto 2">
            <a:extLst>
              <a:ext uri="{FF2B5EF4-FFF2-40B4-BE49-F238E27FC236}">
                <a16:creationId xmlns:a16="http://schemas.microsoft.com/office/drawing/2014/main" id="{1FAF1DAA-FD01-4DB3-B1ED-483BCA2320F1}"/>
              </a:ext>
            </a:extLst>
          </p:cNvPr>
          <p:cNvSpPr txBox="1">
            <a:spLocks/>
          </p:cNvSpPr>
          <p:nvPr/>
        </p:nvSpPr>
        <p:spPr>
          <a:xfrm>
            <a:off x="5431536" y="3072223"/>
            <a:ext cx="6574536" cy="3666905"/>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50800" indent="0" algn="just">
              <a:buSzPct val="100000"/>
              <a:buNone/>
            </a:pPr>
            <a:r>
              <a:rPr lang="es-CO" sz="1800" dirty="0"/>
              <a:t>El nuevo código cambia el color del parche de verde a marrón para indicar que ha sido consumido. Sin embargo, ahora también le da a la tortuga cinco unidades de energía y establece la variable </a:t>
            </a:r>
            <a:r>
              <a:rPr lang="es-CO" sz="1800" i="1" dirty="0"/>
              <a:t>tiempo-pasto-comido</a:t>
            </a:r>
            <a:r>
              <a:rPr lang="es-CO" sz="1800" dirty="0"/>
              <a:t> en 0 para indicar que no ha transcurrido ningún tiempo desde que se consumió el parche. Esto será importante más adelante cuando el pasto vuelva a crecer lentamente con el tiempo. La variable </a:t>
            </a:r>
            <a:r>
              <a:rPr lang="es-CO" sz="1800" i="1" dirty="0"/>
              <a:t>tiempo-pasto-comido</a:t>
            </a:r>
            <a:r>
              <a:rPr lang="es-CO" sz="1800" dirty="0"/>
              <a:t> pertenece a los parches, por lo que </a:t>
            </a:r>
            <a:r>
              <a:rPr lang="es-CO" sz="1800" b="1" dirty="0"/>
              <a:t>NO</a:t>
            </a:r>
            <a:r>
              <a:rPr lang="es-CO" sz="1800" dirty="0"/>
              <a:t> debería ser posible cambiarla desde el contexto de la tortuga. </a:t>
            </a:r>
            <a:r>
              <a:rPr lang="es-CO" sz="1800" dirty="0" err="1"/>
              <a:t>Netlogo</a:t>
            </a:r>
            <a:r>
              <a:rPr lang="es-CO" sz="1800" dirty="0"/>
              <a:t> permite acceder a las variables de parche desde el contexto de la tortuga para el parche en el que una tortuga está actualmente de pie. Esta es una característica extremadamente útil y ahorra mucho tiempo.
</a:t>
            </a:r>
          </a:p>
        </p:txBody>
      </p:sp>
    </p:spTree>
    <p:extLst>
      <p:ext uri="{BB962C8B-B14F-4D97-AF65-F5344CB8AC3E}">
        <p14:creationId xmlns:p14="http://schemas.microsoft.com/office/powerpoint/2010/main" val="28229785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Reverdecer, el pasto debe crecer nuevamente.</a:t>
            </a:r>
          </a:p>
          <a:p>
            <a:pPr marL="50800" indent="0" algn="just">
              <a:buSzPct val="100000"/>
              <a:buNone/>
            </a:pPr>
            <a:r>
              <a:rPr lang="es-CO" sz="2400" dirty="0"/>
              <a:t>Crearemos un deslizador con el cual controlaremos el tiempo que toma un parche en crecer nuevamente.</a:t>
            </a:r>
            <a:endParaRPr lang="es-CO" sz="2000" dirty="0"/>
          </a:p>
          <a:p>
            <a:pPr marL="50800" indent="0" algn="just">
              <a:buSzPct val="100000"/>
              <a:buNone/>
            </a:pPr>
            <a:endParaRPr lang="es-CO" sz="2400" dirty="0"/>
          </a:p>
        </p:txBody>
      </p:sp>
      <p:pic>
        <p:nvPicPr>
          <p:cNvPr id="6" name="Imagen 5">
            <a:extLst>
              <a:ext uri="{FF2B5EF4-FFF2-40B4-BE49-F238E27FC236}">
                <a16:creationId xmlns:a16="http://schemas.microsoft.com/office/drawing/2014/main" id="{1AB116FA-DB1D-43BB-9CB6-429579C03CA5}"/>
              </a:ext>
            </a:extLst>
          </p:cNvPr>
          <p:cNvPicPr>
            <a:picLocks noChangeAspect="1"/>
          </p:cNvPicPr>
          <p:nvPr/>
        </p:nvPicPr>
        <p:blipFill>
          <a:blip r:embed="rId3"/>
          <a:stretch>
            <a:fillRect/>
          </a:stretch>
        </p:blipFill>
        <p:spPr>
          <a:xfrm>
            <a:off x="1047173" y="3351722"/>
            <a:ext cx="8268854" cy="1800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03597094-EA06-4372-B0D9-482927B69785}"/>
              </a:ext>
            </a:extLst>
          </p:cNvPr>
          <p:cNvPicPr>
            <a:picLocks noChangeAspect="1"/>
          </p:cNvPicPr>
          <p:nvPr/>
        </p:nvPicPr>
        <p:blipFill>
          <a:blip r:embed="rId4"/>
          <a:stretch>
            <a:fillRect/>
          </a:stretch>
        </p:blipFill>
        <p:spPr>
          <a:xfrm>
            <a:off x="7246279" y="5680173"/>
            <a:ext cx="4353753" cy="8127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Conector recto de flecha 8">
            <a:extLst>
              <a:ext uri="{FF2B5EF4-FFF2-40B4-BE49-F238E27FC236}">
                <a16:creationId xmlns:a16="http://schemas.microsoft.com/office/drawing/2014/main" id="{834D6768-95F9-4B59-8BFD-5600311AC6F2}"/>
              </a:ext>
            </a:extLst>
          </p:cNvPr>
          <p:cNvCxnSpPr>
            <a:cxnSpLocks/>
            <a:stCxn id="6" idx="2"/>
            <a:endCxn id="8" idx="1"/>
          </p:cNvCxnSpPr>
          <p:nvPr/>
        </p:nvCxnSpPr>
        <p:spPr>
          <a:xfrm>
            <a:off x="5181600" y="5152198"/>
            <a:ext cx="2064679" cy="934326"/>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607246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Características de los agentes</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10515600" cy="4584700"/>
          </a:xfrm>
        </p:spPr>
        <p:txBody>
          <a:bodyPr/>
          <a:lstStyle/>
          <a:p>
            <a:pPr marL="50800" indent="0" algn="just">
              <a:buSzPct val="100000"/>
              <a:buNone/>
            </a:pPr>
            <a:r>
              <a:rPr lang="es-CO" b="1" dirty="0">
                <a:solidFill>
                  <a:srgbClr val="468646"/>
                </a:solidFill>
              </a:rPr>
              <a:t>Heterogeneidad:</a:t>
            </a:r>
            <a:r>
              <a:rPr lang="es-CO" dirty="0">
                <a:solidFill>
                  <a:srgbClr val="468646"/>
                </a:solidFill>
              </a:rPr>
              <a:t> </a:t>
            </a:r>
            <a:r>
              <a:rPr lang="es-CO" dirty="0"/>
              <a:t>Los agentes son heterogéneos, por ejemplo un agente que representa un humano puede tener atributos tales como: edad, genero, trabajo y otros. Grupos de agentes pueden ser incorporados y representar clases diferentes como por ejemplos deportistas, pueden incluir futbolistas, maratonistas, gimnastas, ciclistas y otros los cuales pueden tener atributos independientes y comportamientos independientes.</a:t>
            </a:r>
          </a:p>
          <a:p>
            <a:pPr marL="50800" indent="0" algn="just">
              <a:buSzPct val="100000"/>
              <a:buNone/>
            </a:pPr>
            <a:endParaRPr lang="es-CO" dirty="0"/>
          </a:p>
        </p:txBody>
      </p:sp>
      <p:sp>
        <p:nvSpPr>
          <p:cNvPr id="5" name="CuadroTexto 4">
            <a:extLst>
              <a:ext uri="{FF2B5EF4-FFF2-40B4-BE49-F238E27FC236}">
                <a16:creationId xmlns:a16="http://schemas.microsoft.com/office/drawing/2014/main" id="{E35C0EA9-2B67-4AA9-BA5B-4E200073D697}"/>
              </a:ext>
            </a:extLst>
          </p:cNvPr>
          <p:cNvSpPr txBox="1"/>
          <p:nvPr/>
        </p:nvSpPr>
        <p:spPr>
          <a:xfrm>
            <a:off x="0" y="6596390"/>
            <a:ext cx="12192000" cy="276999"/>
          </a:xfrm>
          <a:prstGeom prst="rect">
            <a:avLst/>
          </a:prstGeom>
          <a:noFill/>
        </p:spPr>
        <p:txBody>
          <a:bodyPr wrap="square">
            <a:spAutoFit/>
          </a:bodyPr>
          <a:lstStyle/>
          <a:p>
            <a:r>
              <a:rPr lang="es-CO" sz="1200" dirty="0" err="1">
                <a:latin typeface="Trebuchet MS" panose="020B0603020202020204" pitchFamily="34" charset="0"/>
              </a:rPr>
              <a:t>Crooks</a:t>
            </a:r>
            <a:r>
              <a:rPr lang="es-CO" sz="1200" dirty="0">
                <a:latin typeface="Trebuchet MS" panose="020B0603020202020204" pitchFamily="34" charset="0"/>
              </a:rPr>
              <a:t>, A. et al </a:t>
            </a:r>
            <a:r>
              <a:rPr lang="es-CO" sz="1200" dirty="0" err="1">
                <a:latin typeface="Trebuchet MS" panose="020B0603020202020204" pitchFamily="34" charset="0"/>
              </a:rPr>
              <a:t>Agent-Based</a:t>
            </a:r>
            <a:r>
              <a:rPr lang="es-CO" sz="1200" dirty="0">
                <a:latin typeface="Trebuchet MS" panose="020B0603020202020204" pitchFamily="34" charset="0"/>
              </a:rPr>
              <a:t> </a:t>
            </a:r>
            <a:r>
              <a:rPr lang="es-CO" sz="1200" dirty="0" err="1">
                <a:latin typeface="Trebuchet MS" panose="020B0603020202020204" pitchFamily="34" charset="0"/>
              </a:rPr>
              <a:t>Modelling</a:t>
            </a:r>
            <a:r>
              <a:rPr lang="es-CO" sz="1200" dirty="0">
                <a:latin typeface="Trebuchet MS" panose="020B0603020202020204" pitchFamily="34" charset="0"/>
              </a:rPr>
              <a:t> &amp; </a:t>
            </a:r>
            <a:r>
              <a:rPr lang="es-CO" sz="1200" dirty="0" err="1">
                <a:latin typeface="Trebuchet MS" panose="020B0603020202020204" pitchFamily="34" charset="0"/>
              </a:rPr>
              <a:t>Geographical</a:t>
            </a:r>
            <a:r>
              <a:rPr lang="es-CO" sz="1200" dirty="0">
                <a:latin typeface="Trebuchet MS" panose="020B0603020202020204" pitchFamily="34" charset="0"/>
              </a:rPr>
              <a:t> </a:t>
            </a:r>
            <a:r>
              <a:rPr lang="es-CO" sz="1200" dirty="0" err="1">
                <a:latin typeface="Trebuchet MS" panose="020B0603020202020204" pitchFamily="34" charset="0"/>
              </a:rPr>
              <a:t>Inforamtion</a:t>
            </a:r>
            <a:r>
              <a:rPr lang="es-CO" sz="1200" dirty="0">
                <a:latin typeface="Trebuchet MS" panose="020B0603020202020204" pitchFamily="34" charset="0"/>
              </a:rPr>
              <a:t> </a:t>
            </a:r>
            <a:r>
              <a:rPr lang="es-CO" sz="1200" dirty="0" err="1">
                <a:latin typeface="Trebuchet MS" panose="020B0603020202020204" pitchFamily="34" charset="0"/>
              </a:rPr>
              <a:t>Systems</a:t>
            </a:r>
            <a:r>
              <a:rPr lang="es-CO" sz="1200" dirty="0">
                <a:latin typeface="Trebuchet MS" panose="020B0603020202020204" pitchFamily="34" charset="0"/>
              </a:rPr>
              <a:t> A </a:t>
            </a:r>
            <a:r>
              <a:rPr lang="es-CO" sz="1200" dirty="0" err="1">
                <a:latin typeface="Trebuchet MS" panose="020B0603020202020204" pitchFamily="34" charset="0"/>
              </a:rPr>
              <a:t>Practical</a:t>
            </a:r>
            <a:r>
              <a:rPr lang="es-CO" sz="1200" dirty="0">
                <a:latin typeface="Trebuchet MS" panose="020B0603020202020204" pitchFamily="34" charset="0"/>
              </a:rPr>
              <a:t> Primer 2019</a:t>
            </a:r>
          </a:p>
        </p:txBody>
      </p:sp>
    </p:spTree>
    <p:extLst>
      <p:ext uri="{BB962C8B-B14F-4D97-AF65-F5344CB8AC3E}">
        <p14:creationId xmlns:p14="http://schemas.microsoft.com/office/powerpoint/2010/main" val="422792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1825625"/>
            <a:ext cx="2993136" cy="4351338"/>
          </a:xfrm>
        </p:spPr>
        <p:txBody>
          <a:bodyPr/>
          <a:lstStyle/>
          <a:p>
            <a:pPr marL="50800" indent="0" algn="just">
              <a:buSzPct val="100000"/>
              <a:buNone/>
            </a:pPr>
            <a:r>
              <a:rPr lang="es-CO" sz="2400" dirty="0"/>
              <a:t>El código del botón “</a:t>
            </a:r>
            <a:r>
              <a:rPr lang="es-CO" sz="2400" dirty="0" err="1"/>
              <a:t>Go</a:t>
            </a:r>
            <a:r>
              <a:rPr lang="es-CO" sz="2400" dirty="0"/>
              <a:t>” queda de la siguiente manera:</a:t>
            </a:r>
            <a:endParaRPr lang="es-CO" sz="2000" dirty="0"/>
          </a:p>
          <a:p>
            <a:pPr marL="50800" indent="0" algn="just">
              <a:buSzPct val="100000"/>
              <a:buNone/>
            </a:pPr>
            <a:endParaRPr lang="es-CO" sz="2400" dirty="0"/>
          </a:p>
        </p:txBody>
      </p:sp>
      <p:pic>
        <p:nvPicPr>
          <p:cNvPr id="5" name="Imagen 4">
            <a:extLst>
              <a:ext uri="{FF2B5EF4-FFF2-40B4-BE49-F238E27FC236}">
                <a16:creationId xmlns:a16="http://schemas.microsoft.com/office/drawing/2014/main" id="{ADE79950-2BA6-428B-988B-CC4E7D145DAA}"/>
              </a:ext>
            </a:extLst>
          </p:cNvPr>
          <p:cNvPicPr>
            <a:picLocks noChangeAspect="1"/>
          </p:cNvPicPr>
          <p:nvPr/>
        </p:nvPicPr>
        <p:blipFill>
          <a:blip r:embed="rId3"/>
          <a:stretch>
            <a:fillRect/>
          </a:stretch>
        </p:blipFill>
        <p:spPr>
          <a:xfrm>
            <a:off x="4257704" y="2023244"/>
            <a:ext cx="6687663" cy="4686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08530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El nacimiento es un momento muy lindo en la vida de los progenitores.</a:t>
            </a:r>
          </a:p>
          <a:p>
            <a:pPr marL="50800" indent="0" algn="just">
              <a:buSzPct val="100000"/>
              <a:buNone/>
            </a:pPr>
            <a:r>
              <a:rPr lang="es-CO" sz="2400" dirty="0"/>
              <a:t>Para las ovejas será similar, vamos a codificar el nacimiento de la ovejitas bebe.</a:t>
            </a:r>
            <a:endParaRPr lang="es-CO" sz="2000" dirty="0"/>
          </a:p>
          <a:p>
            <a:pPr marL="50800" indent="0" algn="just">
              <a:buSzPct val="100000"/>
              <a:buNone/>
            </a:pPr>
            <a:endParaRPr lang="es-CO" sz="2400" dirty="0"/>
          </a:p>
        </p:txBody>
      </p:sp>
      <p:pic>
        <p:nvPicPr>
          <p:cNvPr id="5" name="Imagen 4">
            <a:extLst>
              <a:ext uri="{FF2B5EF4-FFF2-40B4-BE49-F238E27FC236}">
                <a16:creationId xmlns:a16="http://schemas.microsoft.com/office/drawing/2014/main" id="{9D44ADE9-53C3-4BDD-ABE5-5E94B40230F3}"/>
              </a:ext>
            </a:extLst>
          </p:cNvPr>
          <p:cNvPicPr>
            <a:picLocks noChangeAspect="1"/>
          </p:cNvPicPr>
          <p:nvPr/>
        </p:nvPicPr>
        <p:blipFill>
          <a:blip r:embed="rId3"/>
          <a:stretch>
            <a:fillRect/>
          </a:stretch>
        </p:blipFill>
        <p:spPr>
          <a:xfrm>
            <a:off x="3772008" y="2851516"/>
            <a:ext cx="4647983" cy="39241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Flecha: a la derecha 6">
            <a:extLst>
              <a:ext uri="{FF2B5EF4-FFF2-40B4-BE49-F238E27FC236}">
                <a16:creationId xmlns:a16="http://schemas.microsoft.com/office/drawing/2014/main" id="{DA7B1546-0E6B-4AA5-BAA8-78B97AF70932}"/>
              </a:ext>
            </a:extLst>
          </p:cNvPr>
          <p:cNvSpPr/>
          <p:nvPr/>
        </p:nvSpPr>
        <p:spPr>
          <a:xfrm>
            <a:off x="2671572" y="4288536"/>
            <a:ext cx="1530096" cy="877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rebuchet MS" panose="020B0603020202020204" pitchFamily="34" charset="0"/>
            </a:endParaRPr>
          </a:p>
        </p:txBody>
      </p:sp>
    </p:spTree>
    <p:extLst>
      <p:ext uri="{BB962C8B-B14F-4D97-AF65-F5344CB8AC3E}">
        <p14:creationId xmlns:p14="http://schemas.microsoft.com/office/powerpoint/2010/main" val="21231659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Vamos a graficar el estado de las ovejas.</a:t>
            </a:r>
          </a:p>
          <a:p>
            <a:pPr marL="50800" indent="0" algn="just">
              <a:buSzPct val="100000"/>
              <a:buNone/>
            </a:pPr>
            <a:r>
              <a:rPr lang="es-CO" sz="2400" dirty="0"/>
              <a:t>Agregar un control nuevo tipo gráfico.</a:t>
            </a:r>
            <a:endParaRPr lang="es-CO" sz="2000" dirty="0"/>
          </a:p>
          <a:p>
            <a:pPr marL="50800" indent="0" algn="just">
              <a:buSzPct val="100000"/>
              <a:buNone/>
            </a:pPr>
            <a:endParaRPr lang="es-CO" sz="2400" dirty="0"/>
          </a:p>
        </p:txBody>
      </p:sp>
      <p:pic>
        <p:nvPicPr>
          <p:cNvPr id="6" name="Imagen 5">
            <a:extLst>
              <a:ext uri="{FF2B5EF4-FFF2-40B4-BE49-F238E27FC236}">
                <a16:creationId xmlns:a16="http://schemas.microsoft.com/office/drawing/2014/main" id="{E3DD0E05-E50A-4701-BAB5-29415DFFA992}"/>
              </a:ext>
            </a:extLst>
          </p:cNvPr>
          <p:cNvPicPr>
            <a:picLocks noChangeAspect="1"/>
          </p:cNvPicPr>
          <p:nvPr/>
        </p:nvPicPr>
        <p:blipFill>
          <a:blip r:embed="rId3"/>
          <a:stretch>
            <a:fillRect/>
          </a:stretch>
        </p:blipFill>
        <p:spPr>
          <a:xfrm>
            <a:off x="538730" y="3639800"/>
            <a:ext cx="1247949" cy="2114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E598CA69-4C64-4323-8A6F-CEB1DF5958A3}"/>
              </a:ext>
            </a:extLst>
          </p:cNvPr>
          <p:cNvPicPr>
            <a:picLocks noChangeAspect="1"/>
          </p:cNvPicPr>
          <p:nvPr/>
        </p:nvPicPr>
        <p:blipFill>
          <a:blip r:embed="rId4"/>
          <a:stretch>
            <a:fillRect/>
          </a:stretch>
        </p:blipFill>
        <p:spPr>
          <a:xfrm>
            <a:off x="3063239" y="2901571"/>
            <a:ext cx="7014001" cy="35913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Conector recto de flecha 9">
            <a:extLst>
              <a:ext uri="{FF2B5EF4-FFF2-40B4-BE49-F238E27FC236}">
                <a16:creationId xmlns:a16="http://schemas.microsoft.com/office/drawing/2014/main" id="{00C947FB-5539-455C-BB58-74661037E6E3}"/>
              </a:ext>
            </a:extLst>
          </p:cNvPr>
          <p:cNvCxnSpPr>
            <a:cxnSpLocks/>
            <a:stCxn id="6" idx="3"/>
            <a:endCxn id="9" idx="1"/>
          </p:cNvCxnSpPr>
          <p:nvPr/>
        </p:nvCxnSpPr>
        <p:spPr>
          <a:xfrm>
            <a:off x="1786679" y="4697223"/>
            <a:ext cx="1276560" cy="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039903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Las especificaciones del grafico son las siguientes.</a:t>
            </a:r>
            <a:endParaRPr lang="es-CO" sz="2000" dirty="0"/>
          </a:p>
          <a:p>
            <a:pPr marL="50800" indent="0" algn="just">
              <a:buSzPct val="100000"/>
              <a:buNone/>
            </a:pPr>
            <a:endParaRPr lang="es-CO" sz="2400" dirty="0"/>
          </a:p>
        </p:txBody>
      </p:sp>
      <p:pic>
        <p:nvPicPr>
          <p:cNvPr id="5" name="Imagen 4">
            <a:extLst>
              <a:ext uri="{FF2B5EF4-FFF2-40B4-BE49-F238E27FC236}">
                <a16:creationId xmlns:a16="http://schemas.microsoft.com/office/drawing/2014/main" id="{1EA54933-2CE0-4668-B162-AD5EAABF890E}"/>
              </a:ext>
            </a:extLst>
          </p:cNvPr>
          <p:cNvPicPr>
            <a:picLocks noChangeAspect="1"/>
          </p:cNvPicPr>
          <p:nvPr/>
        </p:nvPicPr>
        <p:blipFill>
          <a:blip r:embed="rId3"/>
          <a:stretch>
            <a:fillRect/>
          </a:stretch>
        </p:blipFill>
        <p:spPr>
          <a:xfrm>
            <a:off x="374904" y="2633949"/>
            <a:ext cx="11442192" cy="35430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C22E037D-72A2-4C6C-81E3-AF94C6706293}"/>
              </a:ext>
            </a:extLst>
          </p:cNvPr>
          <p:cNvPicPr>
            <a:picLocks noChangeAspect="1"/>
          </p:cNvPicPr>
          <p:nvPr/>
        </p:nvPicPr>
        <p:blipFill>
          <a:blip r:embed="rId4"/>
          <a:stretch>
            <a:fillRect/>
          </a:stretch>
        </p:blipFill>
        <p:spPr>
          <a:xfrm>
            <a:off x="7793884" y="3582648"/>
            <a:ext cx="3334215" cy="1228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Flecha: a la derecha 10">
            <a:extLst>
              <a:ext uri="{FF2B5EF4-FFF2-40B4-BE49-F238E27FC236}">
                <a16:creationId xmlns:a16="http://schemas.microsoft.com/office/drawing/2014/main" id="{4D8395BB-9984-4FDB-9A81-BC9EF2299848}"/>
              </a:ext>
            </a:extLst>
          </p:cNvPr>
          <p:cNvSpPr/>
          <p:nvPr/>
        </p:nvSpPr>
        <p:spPr>
          <a:xfrm>
            <a:off x="6914387" y="4447160"/>
            <a:ext cx="1307592" cy="327384"/>
          </a:xfrm>
          <a:prstGeom prst="rightArrow">
            <a:avLst>
              <a:gd name="adj1" fmla="val 29102"/>
              <a:gd name="adj2" fmla="val 60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rebuchet MS" panose="020B0603020202020204" pitchFamily="34" charset="0"/>
            </a:endParaRPr>
          </a:p>
        </p:txBody>
      </p:sp>
      <p:pic>
        <p:nvPicPr>
          <p:cNvPr id="13" name="Imagen 12">
            <a:extLst>
              <a:ext uri="{FF2B5EF4-FFF2-40B4-BE49-F238E27FC236}">
                <a16:creationId xmlns:a16="http://schemas.microsoft.com/office/drawing/2014/main" id="{4D89247C-EF55-4658-A4D3-FE4F5F227F3C}"/>
              </a:ext>
            </a:extLst>
          </p:cNvPr>
          <p:cNvPicPr>
            <a:picLocks noChangeAspect="1"/>
          </p:cNvPicPr>
          <p:nvPr/>
        </p:nvPicPr>
        <p:blipFill>
          <a:blip r:embed="rId5"/>
          <a:stretch>
            <a:fillRect/>
          </a:stretch>
        </p:blipFill>
        <p:spPr>
          <a:xfrm>
            <a:off x="2539928" y="2845504"/>
            <a:ext cx="3942466" cy="3466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Flecha: a la derecha 13">
            <a:extLst>
              <a:ext uri="{FF2B5EF4-FFF2-40B4-BE49-F238E27FC236}">
                <a16:creationId xmlns:a16="http://schemas.microsoft.com/office/drawing/2014/main" id="{A1AACB83-D129-48F5-879C-4E71E21329F5}"/>
              </a:ext>
            </a:extLst>
          </p:cNvPr>
          <p:cNvSpPr/>
          <p:nvPr/>
        </p:nvSpPr>
        <p:spPr>
          <a:xfrm>
            <a:off x="1571243" y="5917047"/>
            <a:ext cx="1307592" cy="327384"/>
          </a:xfrm>
          <a:prstGeom prst="rightArrow">
            <a:avLst>
              <a:gd name="adj1" fmla="val 29102"/>
              <a:gd name="adj2" fmla="val 60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rebuchet MS" panose="020B0603020202020204" pitchFamily="34" charset="0"/>
            </a:endParaRPr>
          </a:p>
        </p:txBody>
      </p:sp>
    </p:spTree>
    <p:extLst>
      <p:ext uri="{BB962C8B-B14F-4D97-AF65-F5344CB8AC3E}">
        <p14:creationId xmlns:p14="http://schemas.microsoft.com/office/powerpoint/2010/main" val="177812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p:txBody>
          <a:bodyPr/>
          <a:lstStyle/>
          <a:p>
            <a:r>
              <a:rPr lang="es-MX" dirty="0"/>
              <a:t>Simulación basada en agentes</a:t>
            </a:r>
            <a:br>
              <a:rPr lang="es-MX" dirty="0"/>
            </a:br>
            <a:r>
              <a:rPr lang="es-MX" dirty="0"/>
              <a:t>Ejercicio 2: Mi primer modelo básico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p:txBody>
          <a:bodyPr/>
          <a:lstStyle/>
          <a:p>
            <a:pPr marL="50800" indent="0" algn="just">
              <a:buSzPct val="100000"/>
              <a:buNone/>
            </a:pPr>
            <a:r>
              <a:rPr lang="es-CO" sz="2400" dirty="0"/>
              <a:t>El Modelo termina de la siguiente manera:</a:t>
            </a:r>
          </a:p>
          <a:p>
            <a:pPr marL="50800" indent="0" algn="just">
              <a:buSzPct val="100000"/>
              <a:buNone/>
            </a:pPr>
            <a:endParaRPr lang="es-CO" sz="2000" dirty="0"/>
          </a:p>
          <a:p>
            <a:pPr marL="50800" indent="0" algn="just">
              <a:buSzPct val="100000"/>
              <a:buNone/>
            </a:pPr>
            <a:endParaRPr lang="es-CO" sz="2400" dirty="0"/>
          </a:p>
        </p:txBody>
      </p:sp>
      <p:pic>
        <p:nvPicPr>
          <p:cNvPr id="6" name="Imagen 5">
            <a:extLst>
              <a:ext uri="{FF2B5EF4-FFF2-40B4-BE49-F238E27FC236}">
                <a16:creationId xmlns:a16="http://schemas.microsoft.com/office/drawing/2014/main" id="{7520ADA0-BA30-4032-B0BC-6FFC2AAA2842}"/>
              </a:ext>
            </a:extLst>
          </p:cNvPr>
          <p:cNvPicPr>
            <a:picLocks noChangeAspect="1"/>
          </p:cNvPicPr>
          <p:nvPr/>
        </p:nvPicPr>
        <p:blipFill>
          <a:blip r:embed="rId3"/>
          <a:stretch>
            <a:fillRect/>
          </a:stretch>
        </p:blipFill>
        <p:spPr>
          <a:xfrm>
            <a:off x="2595074" y="2503639"/>
            <a:ext cx="7001852" cy="4191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7FE7F6E6-17F5-40EC-87B3-6CEE64CA8B78}"/>
              </a:ext>
            </a:extLst>
          </p:cNvPr>
          <p:cNvPicPr>
            <a:picLocks noChangeAspect="1"/>
          </p:cNvPicPr>
          <p:nvPr/>
        </p:nvPicPr>
        <p:blipFill>
          <a:blip r:embed="rId4"/>
          <a:stretch>
            <a:fillRect/>
          </a:stretch>
        </p:blipFill>
        <p:spPr>
          <a:xfrm>
            <a:off x="2595074" y="2513165"/>
            <a:ext cx="7020905" cy="41820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018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15B4-0514-4A08-BA27-F89E740AC7E8}"/>
              </a:ext>
            </a:extLst>
          </p:cNvPr>
          <p:cNvSpPr>
            <a:spLocks noGrp="1"/>
          </p:cNvSpPr>
          <p:nvPr>
            <p:ph type="title"/>
          </p:nvPr>
        </p:nvSpPr>
        <p:spPr>
          <a:xfrm>
            <a:off x="838200" y="365126"/>
            <a:ext cx="10515600" cy="2046380"/>
          </a:xfrm>
        </p:spPr>
        <p:txBody>
          <a:bodyPr/>
          <a:lstStyle/>
          <a:p>
            <a:r>
              <a:rPr lang="es-MX" dirty="0"/>
              <a:t>Simulación basada en agentes</a:t>
            </a:r>
            <a:br>
              <a:rPr lang="es-MX" dirty="0"/>
            </a:br>
            <a:r>
              <a:rPr lang="es-MX" dirty="0"/>
              <a:t>Ejercicio 2: Mi primer modelo básico</a:t>
            </a:r>
            <a:br>
              <a:rPr lang="es-MX" dirty="0"/>
            </a:br>
            <a:r>
              <a:rPr lang="es-MX" dirty="0"/>
              <a:t>Mi primer análisis de comportamiento</a:t>
            </a:r>
            <a:endParaRPr lang="es-CO" dirty="0"/>
          </a:p>
        </p:txBody>
      </p:sp>
      <p:sp>
        <p:nvSpPr>
          <p:cNvPr id="3" name="Marcador de texto 2">
            <a:extLst>
              <a:ext uri="{FF2B5EF4-FFF2-40B4-BE49-F238E27FC236}">
                <a16:creationId xmlns:a16="http://schemas.microsoft.com/office/drawing/2014/main" id="{3A3F58D2-8404-4976-B6CA-BEBD529CE2D2}"/>
              </a:ext>
            </a:extLst>
          </p:cNvPr>
          <p:cNvSpPr>
            <a:spLocks noGrp="1"/>
          </p:cNvSpPr>
          <p:nvPr>
            <p:ph type="body" idx="1"/>
          </p:nvPr>
        </p:nvSpPr>
        <p:spPr>
          <a:xfrm>
            <a:off x="838200" y="2662517"/>
            <a:ext cx="10515600" cy="3514445"/>
          </a:xfrm>
        </p:spPr>
        <p:txBody>
          <a:bodyPr/>
          <a:lstStyle/>
          <a:p>
            <a:pPr marL="50800" indent="0" algn="just">
              <a:buSzPct val="100000"/>
              <a:buNone/>
            </a:pPr>
            <a:r>
              <a:rPr lang="es-CO" sz="3200" dirty="0"/>
              <a:t>Elaborar un modelo de análisis de comportamiento de acuerdo al modelo realizado previamente.</a:t>
            </a:r>
          </a:p>
          <a:p>
            <a:pPr marL="50800" indent="0" algn="just">
              <a:buSzPct val="100000"/>
              <a:buNone/>
            </a:pPr>
            <a:endParaRPr lang="es-CO" sz="3200" dirty="0"/>
          </a:p>
        </p:txBody>
      </p:sp>
      <p:pic>
        <p:nvPicPr>
          <p:cNvPr id="5" name="Imagen 4">
            <a:extLst>
              <a:ext uri="{FF2B5EF4-FFF2-40B4-BE49-F238E27FC236}">
                <a16:creationId xmlns:a16="http://schemas.microsoft.com/office/drawing/2014/main" id="{9A9AC7E3-40D2-40A9-B210-E93898EF4C2D}"/>
              </a:ext>
            </a:extLst>
          </p:cNvPr>
          <p:cNvPicPr>
            <a:picLocks noChangeAspect="1"/>
          </p:cNvPicPr>
          <p:nvPr/>
        </p:nvPicPr>
        <p:blipFill>
          <a:blip r:embed="rId3"/>
          <a:stretch>
            <a:fillRect/>
          </a:stretch>
        </p:blipFill>
        <p:spPr>
          <a:xfrm>
            <a:off x="8981063" y="3385641"/>
            <a:ext cx="2493761" cy="33527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a:extLst>
              <a:ext uri="{FF2B5EF4-FFF2-40B4-BE49-F238E27FC236}">
                <a16:creationId xmlns:a16="http://schemas.microsoft.com/office/drawing/2014/main" id="{93B0BACD-C70D-4863-8282-FDE9FAA51CA7}"/>
              </a:ext>
            </a:extLst>
          </p:cNvPr>
          <p:cNvPicPr>
            <a:picLocks noChangeAspect="1"/>
          </p:cNvPicPr>
          <p:nvPr/>
        </p:nvPicPr>
        <p:blipFill>
          <a:blip r:embed="rId4"/>
          <a:stretch>
            <a:fillRect/>
          </a:stretch>
        </p:blipFill>
        <p:spPr>
          <a:xfrm>
            <a:off x="4233602" y="4204599"/>
            <a:ext cx="3724795" cy="1819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BA79B719-7587-41B0-ABA5-553B4E8F9433}"/>
              </a:ext>
            </a:extLst>
          </p:cNvPr>
          <p:cNvPicPr>
            <a:picLocks noChangeAspect="1"/>
          </p:cNvPicPr>
          <p:nvPr/>
        </p:nvPicPr>
        <p:blipFill>
          <a:blip r:embed="rId5"/>
          <a:stretch>
            <a:fillRect/>
          </a:stretch>
        </p:blipFill>
        <p:spPr>
          <a:xfrm>
            <a:off x="1211095" y="3749040"/>
            <a:ext cx="1999844" cy="2743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892693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3A5CBF-20A0-4B42-B99A-FF777E20FB73}"/>
              </a:ext>
            </a:extLst>
          </p:cNvPr>
          <p:cNvSpPr>
            <a:spLocks noGrp="1"/>
          </p:cNvSpPr>
          <p:nvPr>
            <p:ph type="title"/>
          </p:nvPr>
        </p:nvSpPr>
        <p:spPr/>
        <p:txBody>
          <a:bodyPr/>
          <a:lstStyle/>
          <a:p>
            <a:r>
              <a:rPr lang="es-CO" dirty="0"/>
              <a:t>Agentes en el mundo</a:t>
            </a:r>
          </a:p>
        </p:txBody>
      </p:sp>
      <p:sp>
        <p:nvSpPr>
          <p:cNvPr id="3" name="Marcador de texto 2">
            <a:extLst>
              <a:ext uri="{FF2B5EF4-FFF2-40B4-BE49-F238E27FC236}">
                <a16:creationId xmlns:a16="http://schemas.microsoft.com/office/drawing/2014/main" id="{28BA3FFE-7D82-4785-BEF9-AB2F29B5A833}"/>
              </a:ext>
            </a:extLst>
          </p:cNvPr>
          <p:cNvSpPr>
            <a:spLocks noGrp="1"/>
          </p:cNvSpPr>
          <p:nvPr>
            <p:ph type="body" idx="1"/>
          </p:nvPr>
        </p:nvSpPr>
        <p:spPr>
          <a:xfrm>
            <a:off x="685801" y="1108953"/>
            <a:ext cx="11210924" cy="5068010"/>
          </a:xfrm>
        </p:spPr>
        <p:txBody>
          <a:bodyPr/>
          <a:lstStyle/>
          <a:p>
            <a:pPr marL="50800" indent="0">
              <a:buNone/>
            </a:pPr>
            <a:r>
              <a:rPr lang="es-CO" dirty="0">
                <a:hlinkClick r:id="rId2"/>
              </a:rPr>
              <a:t>https://www.washingtonpost.com/graphics/2020/world/corona-simulator/?fbclid=IwAR3Ua4dCOP8voM7k92A8eqgwK1Nt5pCYwIrTOgew-4fvleIAO9uMykL2SOc</a:t>
            </a:r>
            <a:endParaRPr lang="es-CO" dirty="0"/>
          </a:p>
          <a:p>
            <a:pPr marL="50800" indent="0">
              <a:buNone/>
            </a:pPr>
            <a:r>
              <a:rPr lang="es-CO" dirty="0"/>
              <a:t>Comentarios de como hacer el modelo del vinculo…</a:t>
            </a:r>
          </a:p>
        </p:txBody>
      </p:sp>
      <p:pic>
        <p:nvPicPr>
          <p:cNvPr id="5" name="Picture 2" descr="Image result for we are in a simulation">
            <a:extLst>
              <a:ext uri="{FF2B5EF4-FFF2-40B4-BE49-F238E27FC236}">
                <a16:creationId xmlns:a16="http://schemas.microsoft.com/office/drawing/2014/main" id="{0B3F82C8-783D-46A2-93A3-AC805CA52748}"/>
              </a:ext>
            </a:extLst>
          </p:cNvPr>
          <p:cNvPicPr>
            <a:picLocks noChangeAspect="1" noChangeArrowheads="1"/>
          </p:cNvPicPr>
          <p:nvPr/>
        </p:nvPicPr>
        <p:blipFill>
          <a:blip r:embed="rId3" cstate="screen">
            <a:clrChange>
              <a:clrFrom>
                <a:srgbClr val="FBFCFF"/>
              </a:clrFrom>
              <a:clrTo>
                <a:srgbClr val="FBFCFF">
                  <a:alpha val="0"/>
                </a:srgbClr>
              </a:clrTo>
            </a:clrChange>
            <a:extLst>
              <a:ext uri="{28A0092B-C50C-407E-A947-70E740481C1C}">
                <a14:useLocalDpi xmlns:a14="http://schemas.microsoft.com/office/drawing/2010/main"/>
              </a:ext>
            </a:extLst>
          </a:blip>
          <a:srcRect/>
          <a:stretch>
            <a:fillRect/>
          </a:stretch>
        </p:blipFill>
        <p:spPr bwMode="auto">
          <a:xfrm>
            <a:off x="2868038" y="3119538"/>
            <a:ext cx="6455924" cy="363145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45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C88B84-DC46-4EF3-9A50-E78E7AE9BA56}"/>
              </a:ext>
            </a:extLst>
          </p:cNvPr>
          <p:cNvSpPr>
            <a:spLocks noGrp="1"/>
          </p:cNvSpPr>
          <p:nvPr>
            <p:ph type="title"/>
          </p:nvPr>
        </p:nvSpPr>
        <p:spPr/>
        <p:txBody>
          <a:bodyPr/>
          <a:lstStyle/>
          <a:p>
            <a:r>
              <a:rPr lang="en-US" dirty="0" err="1"/>
              <a:t>Recomendaciones</a:t>
            </a:r>
            <a:r>
              <a:rPr lang="en-US" dirty="0"/>
              <a:t> de </a:t>
            </a:r>
            <a:r>
              <a:rPr lang="en-US" dirty="0" err="1"/>
              <a:t>lectura</a:t>
            </a:r>
            <a:endParaRPr lang="es-CO" dirty="0"/>
          </a:p>
        </p:txBody>
      </p:sp>
      <p:sp>
        <p:nvSpPr>
          <p:cNvPr id="3" name="Marcador de texto 2">
            <a:extLst>
              <a:ext uri="{FF2B5EF4-FFF2-40B4-BE49-F238E27FC236}">
                <a16:creationId xmlns:a16="http://schemas.microsoft.com/office/drawing/2014/main" id="{8FDF20ED-2D49-4A5E-81B0-67DF82057954}"/>
              </a:ext>
            </a:extLst>
          </p:cNvPr>
          <p:cNvSpPr>
            <a:spLocks noGrp="1"/>
          </p:cNvSpPr>
          <p:nvPr>
            <p:ph type="body" idx="1"/>
          </p:nvPr>
        </p:nvSpPr>
        <p:spPr/>
        <p:txBody>
          <a:bodyPr/>
          <a:lstStyle/>
          <a:p>
            <a:r>
              <a:rPr lang="en-US" sz="1800" dirty="0"/>
              <a:t>Wilensky, U. and Rand, W. (2015), An Introduction to Agent-based Modeling: Modeling Natural,  Social, and Engineered Complex Systems with NetLogo, MIT Press, Cambridge, MA. </a:t>
            </a:r>
          </a:p>
          <a:p>
            <a:r>
              <a:rPr lang="en-GB" sz="1800" i="1" dirty="0"/>
              <a:t>Railsback, S.F. and Grimm, V. (2011), Agent-Based and Individual-Based </a:t>
            </a:r>
            <a:r>
              <a:rPr lang="en-GB" sz="1800" i="1" dirty="0" err="1"/>
              <a:t>Modeling</a:t>
            </a:r>
            <a:r>
              <a:rPr lang="en-GB" sz="1800" i="1" dirty="0"/>
              <a:t>: A Practical Introduction, Princeton University Press, Princeton, NJ. </a:t>
            </a:r>
          </a:p>
          <a:p>
            <a:r>
              <a:rPr lang="en-GB" sz="1800" i="1" dirty="0"/>
              <a:t>Axtell, R. and Epstein, J.M. (1994), ’Agent-based Modelling: Understanding Our Creations’, The Bulletin of the Santa Fe Institute: Winter, 28-32. </a:t>
            </a:r>
          </a:p>
          <a:p>
            <a:r>
              <a:rPr lang="en-GB" sz="1800" i="1" dirty="0"/>
              <a:t>Axtell, R. (2000), Why Agents? On the Varied Motivations for Agent Computing in the Social Sciences, </a:t>
            </a:r>
            <a:r>
              <a:rPr lang="en-GB" sz="1800" i="1" dirty="0" err="1"/>
              <a:t>Center</a:t>
            </a:r>
            <a:r>
              <a:rPr lang="en-GB" sz="1800" i="1" dirty="0"/>
              <a:t> on Social and Economic Dynamics (The Brookings Institute): Working Paper 17, Washington DC. </a:t>
            </a:r>
          </a:p>
          <a:p>
            <a:r>
              <a:rPr lang="en-GB" sz="1800" i="1" dirty="0" err="1"/>
              <a:t>Windrum</a:t>
            </a:r>
            <a:r>
              <a:rPr lang="en-GB" sz="1800" i="1" dirty="0"/>
              <a:t>, P., Fagiolo, G. and Moneta, A. (2007), ’Empirical Validation of Agent-based Models: Alternatives and Prospects’, Journal of Artificial Societies and Social Simulation, 10(2): 8, Available at http://jasss.soc.surrey.ac.uk/10/2/8.html. </a:t>
            </a:r>
          </a:p>
          <a:p>
            <a:r>
              <a:rPr lang="en-GB" sz="1800" i="1" dirty="0"/>
              <a:t>Moss, S. (2008), ’Alternative Approaches to the Empirical Validation of Agent-based Models’, Journal of Artificial Societies and Social Simulation, 11(1): 5, Available at http://jasss.soc.surrey.ac. </a:t>
            </a:r>
            <a:r>
              <a:rPr lang="en-GB" sz="1800" i="1" dirty="0" err="1"/>
              <a:t>uk</a:t>
            </a:r>
            <a:r>
              <a:rPr lang="en-GB" sz="1800" i="1" dirty="0"/>
              <a:t>/11/1/5.html. </a:t>
            </a:r>
          </a:p>
          <a:p>
            <a:endParaRPr lang="es-CO" sz="1800" dirty="0"/>
          </a:p>
        </p:txBody>
      </p:sp>
      <p:pic>
        <p:nvPicPr>
          <p:cNvPr id="6" name="Imagen 5">
            <a:extLst>
              <a:ext uri="{FF2B5EF4-FFF2-40B4-BE49-F238E27FC236}">
                <a16:creationId xmlns:a16="http://schemas.microsoft.com/office/drawing/2014/main" id="{02446F99-CDC2-42F3-8600-933F92C6F219}"/>
              </a:ext>
            </a:extLst>
          </p:cNvPr>
          <p:cNvPicPr>
            <a:picLocks noChangeAspect="1"/>
          </p:cNvPicPr>
          <p:nvPr/>
        </p:nvPicPr>
        <p:blipFill rotWithShape="1">
          <a:blip r:embed="rId2"/>
          <a:srcRect l="20025" r="24559"/>
          <a:stretch/>
        </p:blipFill>
        <p:spPr>
          <a:xfrm>
            <a:off x="1" y="1"/>
            <a:ext cx="1884962" cy="1913324"/>
          </a:xfrm>
          <a:prstGeom prst="rect">
            <a:avLst/>
          </a:prstGeom>
        </p:spPr>
      </p:pic>
    </p:spTree>
    <p:extLst>
      <p:ext uri="{BB962C8B-B14F-4D97-AF65-F5344CB8AC3E}">
        <p14:creationId xmlns:p14="http://schemas.microsoft.com/office/powerpoint/2010/main" val="13097240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3A5CBF-20A0-4B42-B99A-FF777E20FB73}"/>
              </a:ext>
            </a:extLst>
          </p:cNvPr>
          <p:cNvSpPr>
            <a:spLocks noGrp="1"/>
          </p:cNvSpPr>
          <p:nvPr>
            <p:ph type="title"/>
          </p:nvPr>
        </p:nvSpPr>
        <p:spPr/>
        <p:txBody>
          <a:bodyPr/>
          <a:lstStyle/>
          <a:p>
            <a:r>
              <a:rPr lang="es-CO" dirty="0"/>
              <a:t>GRACIAS</a:t>
            </a:r>
          </a:p>
        </p:txBody>
      </p:sp>
      <p:sp>
        <p:nvSpPr>
          <p:cNvPr id="3" name="Marcador de texto 2">
            <a:extLst>
              <a:ext uri="{FF2B5EF4-FFF2-40B4-BE49-F238E27FC236}">
                <a16:creationId xmlns:a16="http://schemas.microsoft.com/office/drawing/2014/main" id="{28BA3FFE-7D82-4785-BEF9-AB2F29B5A833}"/>
              </a:ext>
            </a:extLst>
          </p:cNvPr>
          <p:cNvSpPr>
            <a:spLocks noGrp="1"/>
          </p:cNvSpPr>
          <p:nvPr>
            <p:ph type="body" idx="1"/>
          </p:nvPr>
        </p:nvSpPr>
        <p:spPr>
          <a:xfrm>
            <a:off x="685801" y="1108953"/>
            <a:ext cx="11036029" cy="5068010"/>
          </a:xfrm>
        </p:spPr>
        <p:txBody>
          <a:bodyPr/>
          <a:lstStyle/>
          <a:p>
            <a:pPr marL="50800" indent="0">
              <a:buNone/>
            </a:pPr>
            <a:r>
              <a:rPr lang="es-CO" dirty="0"/>
              <a:t>Gracias por llegar hasta el final.</a:t>
            </a:r>
          </a:p>
          <a:p>
            <a:pPr marL="50800" indent="0">
              <a:buNone/>
            </a:pPr>
            <a:endParaRPr lang="es-CO" dirty="0"/>
          </a:p>
          <a:p>
            <a:pPr marL="50800" indent="0">
              <a:buNone/>
            </a:pPr>
            <a:r>
              <a:rPr lang="es-CO" dirty="0"/>
              <a:t>Salgan, disfruten, hagan ciencia y ante todo disfruten la familia y la amistad.</a:t>
            </a:r>
          </a:p>
          <a:p>
            <a:pPr marL="50800" indent="0">
              <a:buNone/>
            </a:pPr>
            <a:endParaRPr lang="es-CO" dirty="0"/>
          </a:p>
          <a:p>
            <a:pPr marL="50800" indent="0">
              <a:buNone/>
            </a:pPr>
            <a:endParaRPr lang="es-CO" dirty="0"/>
          </a:p>
          <a:p>
            <a:pPr marL="50800" indent="0">
              <a:buNone/>
            </a:pPr>
            <a:endParaRPr lang="es-CO" dirty="0"/>
          </a:p>
          <a:p>
            <a:pPr marL="50800" indent="0">
              <a:buNone/>
            </a:pPr>
            <a:endParaRPr lang="es-CO" dirty="0"/>
          </a:p>
          <a:p>
            <a:pPr marL="50800" indent="0">
              <a:buNone/>
            </a:pPr>
            <a:endParaRPr lang="es-CO" dirty="0"/>
          </a:p>
        </p:txBody>
      </p:sp>
    </p:spTree>
    <p:extLst>
      <p:ext uri="{BB962C8B-B14F-4D97-AF65-F5344CB8AC3E}">
        <p14:creationId xmlns:p14="http://schemas.microsoft.com/office/powerpoint/2010/main" val="4901779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9B66484-73AA-456E-B648-A9825070FF3B}"/>
              </a:ext>
            </a:extLst>
          </p:cNvPr>
          <p:cNvSpPr>
            <a:spLocks noGrp="1"/>
          </p:cNvSpPr>
          <p:nvPr>
            <p:ph type="ctrTitle"/>
          </p:nvPr>
        </p:nvSpPr>
        <p:spPr/>
        <p:txBody>
          <a:bodyPr/>
          <a:lstStyle/>
          <a:p>
            <a:r>
              <a:rPr lang="es-CO" dirty="0"/>
              <a:t>Muchas gracias por su atención</a:t>
            </a:r>
          </a:p>
        </p:txBody>
      </p:sp>
      <p:sp>
        <p:nvSpPr>
          <p:cNvPr id="5" name="Subtítulo 4">
            <a:extLst>
              <a:ext uri="{FF2B5EF4-FFF2-40B4-BE49-F238E27FC236}">
                <a16:creationId xmlns:a16="http://schemas.microsoft.com/office/drawing/2014/main" id="{62A2BEBC-F660-4826-89A9-1E722213C6BF}"/>
              </a:ext>
            </a:extLst>
          </p:cNvPr>
          <p:cNvSpPr>
            <a:spLocks noGrp="1"/>
          </p:cNvSpPr>
          <p:nvPr>
            <p:ph type="subTitle" idx="1"/>
          </p:nvPr>
        </p:nvSpPr>
        <p:spPr>
          <a:xfrm>
            <a:off x="1072179" y="5626366"/>
            <a:ext cx="10380837" cy="1149338"/>
          </a:xfrm>
        </p:spPr>
        <p:txBody>
          <a:bodyPr/>
          <a:lstStyle/>
          <a:p>
            <a:r>
              <a:rPr lang="es-CO" dirty="0"/>
              <a:t>Julián Andrés Castillo G.</a:t>
            </a:r>
          </a:p>
          <a:p>
            <a:r>
              <a:rPr lang="es-CO" dirty="0"/>
              <a:t>Jandres.castillo@udea.edu.co</a:t>
            </a:r>
          </a:p>
        </p:txBody>
      </p:sp>
      <p:pic>
        <p:nvPicPr>
          <p:cNvPr id="2" name="Google Shape;32;p4" descr="Imagen que contiene botella&#10;&#10;Descripción generada con confianza alta">
            <a:extLst>
              <a:ext uri="{FF2B5EF4-FFF2-40B4-BE49-F238E27FC236}">
                <a16:creationId xmlns:a16="http://schemas.microsoft.com/office/drawing/2014/main" id="{3FCCF48E-BCAB-484B-A4EA-C3E10D181E21}"/>
              </a:ext>
            </a:extLst>
          </p:cNvPr>
          <p:cNvPicPr preferRelativeResize="0"/>
          <p:nvPr/>
        </p:nvPicPr>
        <p:blipFill rotWithShape="1">
          <a:blip r:embed="rId2">
            <a:alphaModFix/>
          </a:blip>
          <a:srcRect/>
          <a:stretch/>
        </p:blipFill>
        <p:spPr>
          <a:xfrm>
            <a:off x="239138" y="43694"/>
            <a:ext cx="6324600" cy="2276475"/>
          </a:xfrm>
          <a:prstGeom prst="rect">
            <a:avLst/>
          </a:prstGeom>
          <a:solidFill>
            <a:schemeClr val="lt1"/>
          </a:solidFill>
          <a:ln>
            <a:noFill/>
          </a:ln>
        </p:spPr>
      </p:pic>
    </p:spTree>
    <p:extLst>
      <p:ext uri="{BB962C8B-B14F-4D97-AF65-F5344CB8AC3E}">
        <p14:creationId xmlns:p14="http://schemas.microsoft.com/office/powerpoint/2010/main" val="3885801232"/>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5300</TotalTime>
  <Words>8221</Words>
  <Application>Microsoft Office PowerPoint</Application>
  <PresentationFormat>Panorámica</PresentationFormat>
  <Paragraphs>1624</Paragraphs>
  <Slides>99</Slides>
  <Notes>94</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99</vt:i4>
      </vt:variant>
    </vt:vector>
  </HeadingPairs>
  <TitlesOfParts>
    <vt:vector size="106" baseType="lpstr">
      <vt:lpstr>Arial</vt:lpstr>
      <vt:lpstr>Calibri</vt:lpstr>
      <vt:lpstr>Cambria Math</vt:lpstr>
      <vt:lpstr>Trebuchet MS</vt:lpstr>
      <vt:lpstr>Arial</vt:lpstr>
      <vt:lpstr>Courier New</vt:lpstr>
      <vt:lpstr>Tema de Office</vt:lpstr>
      <vt:lpstr>Simulación basada en agentes</vt:lpstr>
      <vt:lpstr>The good thing about science is that it's true whether or not you believe in it.  Neil deGrasse Tyson</vt:lpstr>
      <vt:lpstr>Palabras clave del curso</vt:lpstr>
      <vt:lpstr>¿Por qué Simulación Basada en Agentes?</vt:lpstr>
      <vt:lpstr>Simulación basada en agentes</vt:lpstr>
      <vt:lpstr>Simulación basada en agentes Ejemplo</vt:lpstr>
      <vt:lpstr>Simulación basada en agentes Percepción general*</vt:lpstr>
      <vt:lpstr>Simulación basada en agentes Características de los agentes</vt:lpstr>
      <vt:lpstr>Simulación basada en agentes Características de los agentes</vt:lpstr>
      <vt:lpstr>Simulación basada en agentes Características de los agentes</vt:lpstr>
      <vt:lpstr>Simulación basada en agentes Características de los agentes</vt:lpstr>
      <vt:lpstr>El Mundo de ABM</vt:lpstr>
      <vt:lpstr>Ventajas de ABM</vt:lpstr>
      <vt:lpstr>Dificultades o desventajas de ABM</vt:lpstr>
      <vt:lpstr>Pasos para generar un modelo basado en agentes</vt:lpstr>
      <vt:lpstr>El Mundo 2D </vt:lpstr>
      <vt:lpstr>El Mundo 2D </vt:lpstr>
      <vt:lpstr>El Mundo 2D von Neuman </vt:lpstr>
      <vt:lpstr>El Mundo 2D Moore </vt:lpstr>
      <vt:lpstr>Simulación Basada en Agentes Clasificación</vt:lpstr>
      <vt:lpstr>Autómatas celulares</vt:lpstr>
      <vt:lpstr>Autómatas celulares</vt:lpstr>
      <vt:lpstr>Autómata celular elemental o unidimensional</vt:lpstr>
      <vt:lpstr>Autómata celular elemental o unidimensional</vt:lpstr>
      <vt:lpstr>Autómata celular elemental o unidimensional</vt:lpstr>
      <vt:lpstr>Autómata celular elemental o unidimensional</vt:lpstr>
      <vt:lpstr>Autómata celular elemental o unidimensional</vt:lpstr>
      <vt:lpstr>Autómata celular elemental o unidimensional</vt:lpstr>
      <vt:lpstr>El triangulo de Sierpiński</vt:lpstr>
      <vt:lpstr>Autómatas Bidimensionales</vt:lpstr>
      <vt:lpstr>Autómatas Bidimensionales</vt:lpstr>
      <vt:lpstr>The Game of Life</vt:lpstr>
      <vt:lpstr>The Game of Life</vt:lpstr>
      <vt:lpstr>The Game of Life Ejemplos de las reglas</vt:lpstr>
      <vt:lpstr>Vecindario de Moore y la configuración de Excel</vt:lpstr>
      <vt:lpstr>Estado inicial configuración aleatoria The Game of Life  Una malla de 25x25</vt:lpstr>
      <vt:lpstr>Ejemplos utilizados en el taller</vt:lpstr>
      <vt:lpstr>Simulación basada en agentes Sistemas complejos</vt:lpstr>
      <vt:lpstr>Simulación basada en agentes Emergencia</vt:lpstr>
      <vt:lpstr>Comportamiento emergente</vt:lpstr>
      <vt:lpstr>Escala temporal y espacial de ABM</vt:lpstr>
      <vt:lpstr>Modelar la Simulación basada en agentes</vt:lpstr>
      <vt:lpstr>Modelo conceptual</vt:lpstr>
      <vt:lpstr>Modelo conceptual Protocolo ODD</vt:lpstr>
      <vt:lpstr>Software de Uso Especifico Simulación basada en agentes</vt:lpstr>
      <vt:lpstr>Presentación de PowerPoint</vt:lpstr>
      <vt:lpstr>NetLogo</vt:lpstr>
      <vt:lpstr>NetLogo</vt:lpstr>
      <vt:lpstr>NetLogo</vt:lpstr>
      <vt:lpstr>Agentes Patches</vt:lpstr>
      <vt:lpstr>Agentes Turtles</vt:lpstr>
      <vt:lpstr>Agentes Agentsets</vt:lpstr>
      <vt:lpstr>Agentes Variables globales</vt:lpstr>
      <vt:lpstr>Presentación de PowerPoint</vt:lpstr>
      <vt:lpstr>NetLogo</vt:lpstr>
      <vt:lpstr>NetLogo</vt:lpstr>
      <vt:lpstr>NetLogo</vt:lpstr>
      <vt:lpstr>NetLogo</vt:lpstr>
      <vt:lpstr>NetLogo</vt:lpstr>
      <vt:lpstr>NetLogo</vt:lpstr>
      <vt:lpstr>NetLogo</vt:lpstr>
      <vt:lpstr>NetLogo</vt:lpstr>
      <vt:lpstr>NetLogo Datos y comandos</vt:lpstr>
      <vt:lpstr>Un modelo sencillo de ovejas y lobos</vt:lpstr>
      <vt:lpstr>Controles y comandos</vt:lpstr>
      <vt:lpstr>Controles y comandos</vt:lpstr>
      <vt:lpstr>Controles y comandos</vt:lpstr>
      <vt:lpstr>Controles y comandos</vt:lpstr>
      <vt:lpstr>Controles y comandos</vt:lpstr>
      <vt:lpstr>Controles y comandos</vt:lpstr>
      <vt:lpstr>NetLogo Datos y comandos</vt:lpstr>
      <vt:lpstr>Controles y comandos</vt:lpstr>
      <vt:lpstr>Controles y comandos</vt:lpstr>
      <vt:lpstr>Controles y comandos</vt:lpstr>
      <vt:lpstr>Controles y comandos</vt:lpstr>
      <vt:lpstr>Controles y comandos</vt:lpstr>
      <vt:lpstr>Controles y comandos</vt:lpstr>
      <vt:lpstr>NetLogo Controles de ejecución</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vt:lpstr>
      <vt:lpstr>Simulación basada en agentes Ejercicio 2: Mi primer modelo básico Mi primer análisis de comportamiento</vt:lpstr>
      <vt:lpstr>Agentes en el mundo</vt:lpstr>
      <vt:lpstr>Recomendaciones de lectura</vt:lpstr>
      <vt:lpstr>GRACIAS</vt:lpstr>
      <vt:lpstr>Muchas 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Simulación 2019-1 Classroom ec3kzy3</dc:title>
  <dc:creator>Julian Castillo</dc:creator>
  <cp:lastModifiedBy>Julián Andrés Castillo Grisales</cp:lastModifiedBy>
  <cp:revision>248</cp:revision>
  <dcterms:modified xsi:type="dcterms:W3CDTF">2022-04-29T15:49:42Z</dcterms:modified>
</cp:coreProperties>
</file>